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34"/>
  </p:notesMasterIdLst>
  <p:sldIdLst>
    <p:sldId id="608" r:id="rId2"/>
    <p:sldId id="830" r:id="rId3"/>
    <p:sldId id="831" r:id="rId4"/>
    <p:sldId id="849" r:id="rId5"/>
    <p:sldId id="833" r:id="rId6"/>
    <p:sldId id="834" r:id="rId7"/>
    <p:sldId id="850" r:id="rId8"/>
    <p:sldId id="851" r:id="rId9"/>
    <p:sldId id="852" r:id="rId10"/>
    <p:sldId id="853" r:id="rId11"/>
    <p:sldId id="854" r:id="rId12"/>
    <p:sldId id="835" r:id="rId13"/>
    <p:sldId id="836" r:id="rId14"/>
    <p:sldId id="855" r:id="rId15"/>
    <p:sldId id="857" r:id="rId16"/>
    <p:sldId id="838" r:id="rId17"/>
    <p:sldId id="858" r:id="rId18"/>
    <p:sldId id="839" r:id="rId19"/>
    <p:sldId id="859" r:id="rId20"/>
    <p:sldId id="861" r:id="rId21"/>
    <p:sldId id="840" r:id="rId22"/>
    <p:sldId id="842" r:id="rId23"/>
    <p:sldId id="843" r:id="rId24"/>
    <p:sldId id="862" r:id="rId25"/>
    <p:sldId id="845" r:id="rId26"/>
    <p:sldId id="846" r:id="rId27"/>
    <p:sldId id="847" r:id="rId28"/>
    <p:sldId id="863" r:id="rId29"/>
    <p:sldId id="848" r:id="rId30"/>
    <p:sldId id="864" r:id="rId31"/>
    <p:sldId id="865" r:id="rId32"/>
    <p:sldId id="866" r:id="rId3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FFCC"/>
    <a:srgbClr val="339933"/>
    <a:srgbClr val="CCFFFF"/>
    <a:srgbClr val="FFFF99"/>
    <a:srgbClr val="99FFCC"/>
    <a:srgbClr val="99FF66"/>
    <a:srgbClr val="FF9933"/>
    <a:srgbClr val="CC99FF"/>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2" autoAdjust="0"/>
    <p:restoredTop sz="94620" autoAdjust="0"/>
  </p:normalViewPr>
  <p:slideViewPr>
    <p:cSldViewPr snapToGrid="0">
      <p:cViewPr varScale="1">
        <p:scale>
          <a:sx n="93" d="100"/>
          <a:sy n="93" d="100"/>
        </p:scale>
        <p:origin x="90" y="1152"/>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a:extLst>
              <a:ext uri="{FF2B5EF4-FFF2-40B4-BE49-F238E27FC236}">
                <a16:creationId xmlns:a16="http://schemas.microsoft.com/office/drawing/2014/main" id="{C1EE85FD-6CB9-F55B-4162-91D1D4ECD94C}"/>
              </a:ext>
            </a:extLst>
          </p:cNvPr>
          <p:cNvSpPr>
            <a:spLocks noGrp="1"/>
          </p:cNvSpPr>
          <p:nvPr>
            <p:ph type="sldNum" sz="quarter" idx="10"/>
          </p:nvPr>
        </p:nvSpPr>
        <p:spPr/>
        <p:txBody>
          <a:bodyPr/>
          <a:lstStyle/>
          <a:p>
            <a:fld id="{C5DB56EC-E142-4263-99D2-5B737B5C9F29}" type="slidenum">
              <a:rPr lang="en-US" smtClean="0"/>
              <a:pPr/>
              <a:t>‹#›</a:t>
            </a:fld>
            <a:endParaRPr lang="en-US" b="1"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Slide Number Placeholder 1">
            <a:extLst>
              <a:ext uri="{FF2B5EF4-FFF2-40B4-BE49-F238E27FC236}">
                <a16:creationId xmlns:a16="http://schemas.microsoft.com/office/drawing/2014/main" id="{815AB3C7-BB27-536F-4F5E-EB8D4412C7F8}"/>
              </a:ext>
            </a:extLst>
          </p:cNvPr>
          <p:cNvSpPr>
            <a:spLocks noGrp="1"/>
          </p:cNvSpPr>
          <p:nvPr>
            <p:ph type="sldNum" sz="quarter" idx="4"/>
          </p:nvPr>
        </p:nvSpPr>
        <p:spPr>
          <a:xfrm>
            <a:off x="6968939" y="6364992"/>
            <a:ext cx="2057400" cy="365125"/>
          </a:xfrm>
          <a:prstGeom prst="rect">
            <a:avLst/>
          </a:prstGeom>
        </p:spPr>
        <p:txBody>
          <a:bodyPr vert="horz" lIns="91440" tIns="45720" rIns="91440" bIns="45720" rtlCol="0" anchor="ctr"/>
          <a:lstStyle>
            <a:lvl1pPr algn="r">
              <a:defRPr sz="1200" b="1">
                <a:solidFill>
                  <a:schemeClr val="bg1"/>
                </a:solidFill>
              </a:defRPr>
            </a:lvl1pPr>
          </a:lstStyle>
          <a:p>
            <a:fld id="{C5DB56EC-E142-4263-99D2-5B737B5C9F29}" type="slidenum">
              <a:rPr lang="en-US" smtClean="0"/>
              <a:pPr/>
              <a:t>‹#›</a:t>
            </a:fld>
            <a:endParaRPr lang="en-US" b="1"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AeMWlYlVCiA?start=215&amp;feature=oembed"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6.emf"/></Relationships>
</file>

<file path=ppt/slides/_rels/slide3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E42F6D-94AA-DF12-2135-394CE06A86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C53A3B-4973-B923-6A1C-FD53059D2A1C}"/>
              </a:ext>
            </a:extLst>
          </p:cNvPr>
          <p:cNvSpPr>
            <a:spLocks noGrp="1"/>
          </p:cNvSpPr>
          <p:nvPr>
            <p:ph type="title"/>
          </p:nvPr>
        </p:nvSpPr>
        <p:spPr>
          <a:xfrm>
            <a:off x="372533" y="162883"/>
            <a:ext cx="8421512" cy="830997"/>
          </a:xfrm>
        </p:spPr>
        <p:txBody>
          <a:bodyPr/>
          <a:lstStyle/>
          <a:p>
            <a:r>
              <a:rPr lang="en-US" dirty="0"/>
              <a:t>Summary</a:t>
            </a:r>
          </a:p>
        </p:txBody>
      </p:sp>
      <p:sp>
        <p:nvSpPr>
          <p:cNvPr id="5" name="Content Placeholder 4">
            <a:extLst>
              <a:ext uri="{FF2B5EF4-FFF2-40B4-BE49-F238E27FC236}">
                <a16:creationId xmlns:a16="http://schemas.microsoft.com/office/drawing/2014/main" id="{5D544A32-E1A0-D1F6-5445-97EE110B94EA}"/>
              </a:ext>
            </a:extLst>
          </p:cNvPr>
          <p:cNvSpPr>
            <a:spLocks noGrp="1"/>
          </p:cNvSpPr>
          <p:nvPr>
            <p:ph idx="1"/>
          </p:nvPr>
        </p:nvSpPr>
        <p:spPr>
          <a:xfrm>
            <a:off x="372533" y="1062893"/>
            <a:ext cx="8387645" cy="5445586"/>
          </a:xfrm>
        </p:spPr>
        <p:txBody>
          <a:bodyPr/>
          <a:lstStyle/>
          <a:p>
            <a:r>
              <a:rPr lang="en-US" sz="2800" dirty="0"/>
              <a:t>All radioactivity involves significant energies</a:t>
            </a:r>
          </a:p>
          <a:p>
            <a:r>
              <a:rPr lang="en-US" sz="2800" dirty="0"/>
              <a:t>Chemical bond energy releases are up to 10</a:t>
            </a:r>
            <a:r>
              <a:rPr lang="en-US" sz="2800" baseline="30000" dirty="0"/>
              <a:t>3</a:t>
            </a:r>
            <a:r>
              <a:rPr lang="en-US" sz="2800" dirty="0"/>
              <a:t> kJ/mol</a:t>
            </a:r>
          </a:p>
          <a:p>
            <a:r>
              <a:rPr lang="en-US" sz="2800" dirty="0"/>
              <a:t>But radioactivity is from 10</a:t>
            </a:r>
            <a:r>
              <a:rPr lang="en-US" sz="2800" baseline="30000" dirty="0"/>
              <a:t>8</a:t>
            </a:r>
            <a:r>
              <a:rPr lang="en-US" sz="2800" dirty="0"/>
              <a:t> to 10</a:t>
            </a:r>
            <a:r>
              <a:rPr lang="en-US" sz="2800" baseline="30000" dirty="0"/>
              <a:t>10</a:t>
            </a:r>
            <a:r>
              <a:rPr lang="en-US" sz="2800" dirty="0"/>
              <a:t> kJ/mol, about a million times more energy</a:t>
            </a:r>
          </a:p>
        </p:txBody>
      </p:sp>
      <p:pic>
        <p:nvPicPr>
          <p:cNvPr id="8" name="Picture 7">
            <a:extLst>
              <a:ext uri="{FF2B5EF4-FFF2-40B4-BE49-F238E27FC236}">
                <a16:creationId xmlns:a16="http://schemas.microsoft.com/office/drawing/2014/main" id="{6EB26BD3-8251-C36F-2CFF-5C40CB9A6AA7}"/>
              </a:ext>
            </a:extLst>
          </p:cNvPr>
          <p:cNvPicPr>
            <a:picLocks noChangeAspect="1"/>
          </p:cNvPicPr>
          <p:nvPr/>
        </p:nvPicPr>
        <p:blipFill>
          <a:blip r:embed="rId2"/>
          <a:stretch>
            <a:fillRect/>
          </a:stretch>
        </p:blipFill>
        <p:spPr>
          <a:xfrm>
            <a:off x="3548185" y="3673231"/>
            <a:ext cx="5049348" cy="2942468"/>
          </a:xfrm>
          <a:prstGeom prst="rect">
            <a:avLst/>
          </a:prstGeom>
        </p:spPr>
      </p:pic>
      <p:sp>
        <p:nvSpPr>
          <p:cNvPr id="9" name="Slide Number Placeholder 8">
            <a:extLst>
              <a:ext uri="{FF2B5EF4-FFF2-40B4-BE49-F238E27FC236}">
                <a16:creationId xmlns:a16="http://schemas.microsoft.com/office/drawing/2014/main" id="{0B7B1057-2A78-617A-97C5-F5BAFABE4DB3}"/>
              </a:ext>
            </a:extLst>
          </p:cNvPr>
          <p:cNvSpPr>
            <a:spLocks noGrp="1"/>
          </p:cNvSpPr>
          <p:nvPr>
            <p:ph type="sldNum" sz="quarter" idx="10"/>
          </p:nvPr>
        </p:nvSpPr>
        <p:spPr/>
        <p:txBody>
          <a:bodyPr/>
          <a:lstStyle/>
          <a:p>
            <a:fld id="{C5DB56EC-E142-4263-99D2-5B737B5C9F29}" type="slidenum">
              <a:rPr lang="en-US" smtClean="0"/>
              <a:pPr/>
              <a:t>10</a:t>
            </a:fld>
            <a:endParaRPr lang="en-US" b="1" dirty="0"/>
          </a:p>
        </p:txBody>
      </p:sp>
    </p:spTree>
    <p:extLst>
      <p:ext uri="{BB962C8B-B14F-4D97-AF65-F5344CB8AC3E}">
        <p14:creationId xmlns:p14="http://schemas.microsoft.com/office/powerpoint/2010/main" val="1298162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8D690-1B2C-C027-377E-2B5F3C51EC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B0E4AC7-AD1C-68D9-1A5C-EB0BE88C9299}"/>
              </a:ext>
            </a:extLst>
          </p:cNvPr>
          <p:cNvSpPr>
            <a:spLocks noGrp="1"/>
          </p:cNvSpPr>
          <p:nvPr>
            <p:ph type="title"/>
          </p:nvPr>
        </p:nvSpPr>
        <p:spPr>
          <a:xfrm>
            <a:off x="372533" y="162883"/>
            <a:ext cx="8421512" cy="830997"/>
          </a:xfrm>
        </p:spPr>
        <p:txBody>
          <a:bodyPr/>
          <a:lstStyle/>
          <a:p>
            <a:r>
              <a:rPr lang="en-US" dirty="0"/>
              <a:t>“Nuclear Accounting”</a:t>
            </a:r>
          </a:p>
        </p:txBody>
      </p:sp>
      <p:sp>
        <p:nvSpPr>
          <p:cNvPr id="5" name="Content Placeholder 4">
            <a:extLst>
              <a:ext uri="{FF2B5EF4-FFF2-40B4-BE49-F238E27FC236}">
                <a16:creationId xmlns:a16="http://schemas.microsoft.com/office/drawing/2014/main" id="{18D5D911-F498-A3E2-E496-7F97B9EDC6E0}"/>
              </a:ext>
            </a:extLst>
          </p:cNvPr>
          <p:cNvSpPr>
            <a:spLocks noGrp="1"/>
          </p:cNvSpPr>
          <p:nvPr>
            <p:ph idx="1"/>
          </p:nvPr>
        </p:nvSpPr>
        <p:spPr>
          <a:xfrm>
            <a:off x="372533" y="1062893"/>
            <a:ext cx="8387645" cy="5445586"/>
          </a:xfrm>
        </p:spPr>
        <p:txBody>
          <a:bodyPr/>
          <a:lstStyle/>
          <a:p>
            <a:r>
              <a:rPr lang="en-US" dirty="0"/>
              <a:t>Mass is conserved: both atomic (Z) and mass (A) numbers must equal on both sides of the decay arrow</a:t>
            </a:r>
          </a:p>
          <a:p>
            <a:r>
              <a:rPr lang="en-US" dirty="0"/>
              <a:t>Nuclear—not electron(</a:t>
            </a:r>
            <a:r>
              <a:rPr lang="en-US" dirty="0" err="1"/>
              <a:t>ic</a:t>
            </a:r>
            <a:r>
              <a:rPr lang="en-US" dirty="0"/>
              <a:t>)—charge is conserved in these equations. Generally the effect on electrons orbiting an atom involved in nuclear decay are not accounted for and the effect unknown. The nuclear charge effect is reflected in the changes of the atomic number (Z value), since Z is a direct count of the protons in a nucleus</a:t>
            </a:r>
          </a:p>
        </p:txBody>
      </p:sp>
      <p:sp>
        <p:nvSpPr>
          <p:cNvPr id="9" name="Slide Number Placeholder 8">
            <a:extLst>
              <a:ext uri="{FF2B5EF4-FFF2-40B4-BE49-F238E27FC236}">
                <a16:creationId xmlns:a16="http://schemas.microsoft.com/office/drawing/2014/main" id="{2129D16F-FEFE-6A31-F0E3-2A5F22C549F5}"/>
              </a:ext>
            </a:extLst>
          </p:cNvPr>
          <p:cNvSpPr>
            <a:spLocks noGrp="1"/>
          </p:cNvSpPr>
          <p:nvPr>
            <p:ph type="sldNum" sz="quarter" idx="10"/>
          </p:nvPr>
        </p:nvSpPr>
        <p:spPr/>
        <p:txBody>
          <a:bodyPr/>
          <a:lstStyle/>
          <a:p>
            <a:fld id="{C5DB56EC-E142-4263-99D2-5B737B5C9F29}" type="slidenum">
              <a:rPr lang="en-US" smtClean="0"/>
              <a:pPr/>
              <a:t>11</a:t>
            </a:fld>
            <a:endParaRPr lang="en-US" b="1" dirty="0"/>
          </a:p>
        </p:txBody>
      </p:sp>
    </p:spTree>
    <p:extLst>
      <p:ext uri="{BB962C8B-B14F-4D97-AF65-F5344CB8AC3E}">
        <p14:creationId xmlns:p14="http://schemas.microsoft.com/office/powerpoint/2010/main" val="4164900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B2BDA-3B88-1407-2958-03623D4FA4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644844E-1515-A230-772E-76A812E7DCD8}"/>
              </a:ext>
            </a:extLst>
          </p:cNvPr>
          <p:cNvSpPr>
            <a:spLocks noGrp="1"/>
          </p:cNvSpPr>
          <p:nvPr>
            <p:ph type="title"/>
          </p:nvPr>
        </p:nvSpPr>
        <p:spPr>
          <a:xfrm>
            <a:off x="364067" y="306074"/>
            <a:ext cx="8421512" cy="707886"/>
          </a:xfrm>
        </p:spPr>
        <p:txBody>
          <a:bodyPr/>
          <a:lstStyle/>
          <a:p>
            <a:r>
              <a:rPr lang="en-US" sz="4000" dirty="0"/>
              <a:t>A Series of Decay</a:t>
            </a:r>
          </a:p>
        </p:txBody>
      </p:sp>
      <p:sp>
        <p:nvSpPr>
          <p:cNvPr id="5" name="Content Placeholder 4">
            <a:extLst>
              <a:ext uri="{FF2B5EF4-FFF2-40B4-BE49-F238E27FC236}">
                <a16:creationId xmlns:a16="http://schemas.microsoft.com/office/drawing/2014/main" id="{72594F5F-68A7-1E50-B3C5-505FB01ACDAB}"/>
              </a:ext>
            </a:extLst>
          </p:cNvPr>
          <p:cNvSpPr>
            <a:spLocks noGrp="1"/>
          </p:cNvSpPr>
          <p:nvPr>
            <p:ph idx="1"/>
          </p:nvPr>
        </p:nvSpPr>
        <p:spPr>
          <a:xfrm>
            <a:off x="372533" y="1148862"/>
            <a:ext cx="8387645" cy="5398693"/>
          </a:xfrm>
        </p:spPr>
        <p:txBody>
          <a:bodyPr/>
          <a:lstStyle/>
          <a:p>
            <a:r>
              <a:rPr lang="en-US" dirty="0"/>
              <a:t>The U-238 isotope will actually undergo a series of decays as it progresses to</a:t>
            </a:r>
            <a:br>
              <a:rPr lang="en-US" dirty="0"/>
            </a:br>
            <a:r>
              <a:rPr lang="en-US" dirty="0"/>
              <a:t>an isotope that is stable</a:t>
            </a:r>
          </a:p>
          <a:p>
            <a:r>
              <a:rPr lang="en-US" dirty="0"/>
              <a:t>A total of 14 decays will</a:t>
            </a:r>
            <a:br>
              <a:rPr lang="en-US" dirty="0"/>
            </a:br>
            <a:r>
              <a:rPr lang="en-US" dirty="0"/>
              <a:t>occur as U-238 decays to</a:t>
            </a:r>
            <a:br>
              <a:rPr lang="en-US" dirty="0"/>
            </a:br>
            <a:r>
              <a:rPr lang="en-US" dirty="0"/>
              <a:t>Pb-206.</a:t>
            </a:r>
          </a:p>
          <a:p>
            <a:r>
              <a:rPr lang="en-US" dirty="0"/>
              <a:t>U-235 will decay to Pb-207</a:t>
            </a:r>
          </a:p>
          <a:p>
            <a:r>
              <a:rPr lang="en-US" dirty="0"/>
              <a:t>Th-232 will end in Pb-208</a:t>
            </a:r>
          </a:p>
          <a:p>
            <a:r>
              <a:rPr lang="en-US" dirty="0"/>
              <a:t>Billions/millions of years</a:t>
            </a:r>
            <a:br>
              <a:rPr lang="en-US" dirty="0"/>
            </a:br>
            <a:r>
              <a:rPr lang="en-US" dirty="0"/>
              <a:t>ago there may have been</a:t>
            </a:r>
            <a:br>
              <a:rPr lang="en-US" dirty="0"/>
            </a:br>
            <a:r>
              <a:rPr lang="en-US" dirty="0"/>
              <a:t>Radon naturally but it has</a:t>
            </a:r>
            <a:br>
              <a:rPr lang="en-US" dirty="0"/>
            </a:br>
            <a:r>
              <a:rPr lang="en-US" dirty="0"/>
              <a:t>all decayed.</a:t>
            </a:r>
          </a:p>
        </p:txBody>
      </p:sp>
      <p:pic>
        <p:nvPicPr>
          <p:cNvPr id="3" name="Picture 2">
            <a:extLst>
              <a:ext uri="{FF2B5EF4-FFF2-40B4-BE49-F238E27FC236}">
                <a16:creationId xmlns:a16="http://schemas.microsoft.com/office/drawing/2014/main" id="{4A815925-444F-0A3D-AA9D-94832DE2AF82}"/>
              </a:ext>
            </a:extLst>
          </p:cNvPr>
          <p:cNvPicPr>
            <a:picLocks noChangeAspect="1"/>
          </p:cNvPicPr>
          <p:nvPr/>
        </p:nvPicPr>
        <p:blipFill>
          <a:blip r:embed="rId2"/>
          <a:stretch>
            <a:fillRect/>
          </a:stretch>
        </p:blipFill>
        <p:spPr>
          <a:xfrm>
            <a:off x="4908279" y="1783959"/>
            <a:ext cx="4071167" cy="4660124"/>
          </a:xfrm>
          <a:prstGeom prst="rect">
            <a:avLst/>
          </a:prstGeom>
        </p:spPr>
      </p:pic>
      <p:sp>
        <p:nvSpPr>
          <p:cNvPr id="7" name="Slide Number Placeholder 6">
            <a:extLst>
              <a:ext uri="{FF2B5EF4-FFF2-40B4-BE49-F238E27FC236}">
                <a16:creationId xmlns:a16="http://schemas.microsoft.com/office/drawing/2014/main" id="{BB5D97E5-4297-133E-E4C2-373B88080B9A}"/>
              </a:ext>
            </a:extLst>
          </p:cNvPr>
          <p:cNvSpPr>
            <a:spLocks noGrp="1"/>
          </p:cNvSpPr>
          <p:nvPr>
            <p:ph type="sldNum" sz="quarter" idx="10"/>
          </p:nvPr>
        </p:nvSpPr>
        <p:spPr/>
        <p:txBody>
          <a:bodyPr/>
          <a:lstStyle/>
          <a:p>
            <a:fld id="{C5DB56EC-E142-4263-99D2-5B737B5C9F29}" type="slidenum">
              <a:rPr lang="en-US" smtClean="0"/>
              <a:pPr/>
              <a:t>12</a:t>
            </a:fld>
            <a:endParaRPr lang="en-US" b="1" dirty="0"/>
          </a:p>
        </p:txBody>
      </p:sp>
    </p:spTree>
    <p:extLst>
      <p:ext uri="{BB962C8B-B14F-4D97-AF65-F5344CB8AC3E}">
        <p14:creationId xmlns:p14="http://schemas.microsoft.com/office/powerpoint/2010/main" val="153469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86B53-3D68-EF2F-7B74-1436171FB55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54CDE60-BE8F-85E7-A8F8-6024380FF51B}"/>
              </a:ext>
            </a:extLst>
          </p:cNvPr>
          <p:cNvSpPr>
            <a:spLocks noGrp="1"/>
          </p:cNvSpPr>
          <p:nvPr>
            <p:ph type="title"/>
          </p:nvPr>
        </p:nvSpPr>
        <p:spPr>
          <a:xfrm>
            <a:off x="361244" y="235736"/>
            <a:ext cx="8421512" cy="707886"/>
          </a:xfrm>
        </p:spPr>
        <p:txBody>
          <a:bodyPr/>
          <a:lstStyle/>
          <a:p>
            <a:r>
              <a:rPr lang="en-US" sz="4000" dirty="0"/>
              <a:t>Half-Life</a:t>
            </a:r>
          </a:p>
        </p:txBody>
      </p:sp>
      <p:sp>
        <p:nvSpPr>
          <p:cNvPr id="5" name="Content Placeholder 4">
            <a:extLst>
              <a:ext uri="{FF2B5EF4-FFF2-40B4-BE49-F238E27FC236}">
                <a16:creationId xmlns:a16="http://schemas.microsoft.com/office/drawing/2014/main" id="{D88F4388-3780-EB72-50DF-F0B0BE2F7A80}"/>
              </a:ext>
            </a:extLst>
          </p:cNvPr>
          <p:cNvSpPr>
            <a:spLocks noGrp="1"/>
          </p:cNvSpPr>
          <p:nvPr>
            <p:ph idx="1"/>
          </p:nvPr>
        </p:nvSpPr>
        <p:spPr>
          <a:xfrm>
            <a:off x="372533" y="1013960"/>
            <a:ext cx="8532015" cy="5533595"/>
          </a:xfrm>
        </p:spPr>
        <p:txBody>
          <a:bodyPr/>
          <a:lstStyle/>
          <a:p>
            <a:r>
              <a:rPr lang="en-US" sz="2000" dirty="0"/>
              <a:t>Amount of radioactivity as it decays clearly decreases with time</a:t>
            </a:r>
          </a:p>
          <a:p>
            <a:r>
              <a:rPr lang="en-US" sz="2000" dirty="0"/>
              <a:t>Period of time for that amount of radioactivity to decrease by half (50%) is called the </a:t>
            </a:r>
            <a:r>
              <a:rPr lang="en-US" sz="2000" b="1" dirty="0">
                <a:solidFill>
                  <a:srgbClr val="00FF00"/>
                </a:solidFill>
              </a:rPr>
              <a:t>half-life</a:t>
            </a:r>
          </a:p>
          <a:p>
            <a:r>
              <a:rPr lang="en-US" sz="2000" dirty="0"/>
              <a:t>Half-life is symbolized by</a:t>
            </a:r>
            <a:r>
              <a:rPr lang="en-US" sz="2000" b="1" dirty="0">
                <a:solidFill>
                  <a:srgbClr val="00FF00"/>
                </a:solidFill>
              </a:rPr>
              <a:t> </a:t>
            </a:r>
            <a:r>
              <a:rPr lang="en-US" sz="2000" b="1" i="1" dirty="0">
                <a:solidFill>
                  <a:srgbClr val="00FF00"/>
                </a:solidFill>
              </a:rPr>
              <a:t>t</a:t>
            </a:r>
            <a:r>
              <a:rPr lang="en-US" sz="2000" b="1" baseline="-25000" dirty="0">
                <a:solidFill>
                  <a:srgbClr val="00FF00"/>
                </a:solidFill>
              </a:rPr>
              <a:t>1/2</a:t>
            </a:r>
            <a:r>
              <a:rPr lang="en-US" sz="2000" dirty="0"/>
              <a:t>.</a:t>
            </a:r>
          </a:p>
          <a:p>
            <a:r>
              <a:rPr lang="en-US" sz="2000" dirty="0"/>
              <a:t>Half-lives for many isotopes can range from nanoseconds to billions of years</a:t>
            </a:r>
          </a:p>
        </p:txBody>
      </p:sp>
      <p:sp>
        <p:nvSpPr>
          <p:cNvPr id="7" name="Slide Number Placeholder 6">
            <a:extLst>
              <a:ext uri="{FF2B5EF4-FFF2-40B4-BE49-F238E27FC236}">
                <a16:creationId xmlns:a16="http://schemas.microsoft.com/office/drawing/2014/main" id="{B86AD5ED-CC5E-85B6-BE4C-4B35F55C9D14}"/>
              </a:ext>
            </a:extLst>
          </p:cNvPr>
          <p:cNvSpPr>
            <a:spLocks noGrp="1"/>
          </p:cNvSpPr>
          <p:nvPr>
            <p:ph type="sldNum" sz="quarter" idx="10"/>
          </p:nvPr>
        </p:nvSpPr>
        <p:spPr/>
        <p:txBody>
          <a:bodyPr/>
          <a:lstStyle/>
          <a:p>
            <a:fld id="{C5DB56EC-E142-4263-99D2-5B737B5C9F29}" type="slidenum">
              <a:rPr lang="en-US" smtClean="0"/>
              <a:pPr/>
              <a:t>13</a:t>
            </a:fld>
            <a:endParaRPr lang="en-US" b="1" dirty="0"/>
          </a:p>
        </p:txBody>
      </p:sp>
      <p:graphicFrame>
        <p:nvGraphicFramePr>
          <p:cNvPr id="2" name="Table 1">
            <a:extLst>
              <a:ext uri="{FF2B5EF4-FFF2-40B4-BE49-F238E27FC236}">
                <a16:creationId xmlns:a16="http://schemas.microsoft.com/office/drawing/2014/main" id="{51680C0A-B137-102C-C1AD-9CABCFCC4B23}"/>
              </a:ext>
            </a:extLst>
          </p:cNvPr>
          <p:cNvGraphicFramePr>
            <a:graphicFrameLocks noGrp="1"/>
          </p:cNvGraphicFramePr>
          <p:nvPr>
            <p:extLst>
              <p:ext uri="{D42A27DB-BD31-4B8C-83A1-F6EECF244321}">
                <p14:modId xmlns:p14="http://schemas.microsoft.com/office/powerpoint/2010/main" val="3756135420"/>
              </p:ext>
            </p:extLst>
          </p:nvPr>
        </p:nvGraphicFramePr>
        <p:xfrm>
          <a:off x="239452" y="4000132"/>
          <a:ext cx="8653805" cy="2504280"/>
        </p:xfrm>
        <a:graphic>
          <a:graphicData uri="http://schemas.openxmlformats.org/drawingml/2006/table">
            <a:tbl>
              <a:tblPr/>
              <a:tblGrid>
                <a:gridCol w="1103633">
                  <a:extLst>
                    <a:ext uri="{9D8B030D-6E8A-4147-A177-3AD203B41FA5}">
                      <a16:colId xmlns:a16="http://schemas.microsoft.com/office/drawing/2014/main" val="3511477581"/>
                    </a:ext>
                  </a:extLst>
                </a:gridCol>
                <a:gridCol w="2875474">
                  <a:extLst>
                    <a:ext uri="{9D8B030D-6E8A-4147-A177-3AD203B41FA5}">
                      <a16:colId xmlns:a16="http://schemas.microsoft.com/office/drawing/2014/main" val="3698646229"/>
                    </a:ext>
                  </a:extLst>
                </a:gridCol>
                <a:gridCol w="2234653">
                  <a:extLst>
                    <a:ext uri="{9D8B030D-6E8A-4147-A177-3AD203B41FA5}">
                      <a16:colId xmlns:a16="http://schemas.microsoft.com/office/drawing/2014/main" val="2900299282"/>
                    </a:ext>
                  </a:extLst>
                </a:gridCol>
                <a:gridCol w="2440045">
                  <a:extLst>
                    <a:ext uri="{9D8B030D-6E8A-4147-A177-3AD203B41FA5}">
                      <a16:colId xmlns:a16="http://schemas.microsoft.com/office/drawing/2014/main" val="2670977190"/>
                    </a:ext>
                  </a:extLst>
                </a:gridCol>
              </a:tblGrid>
              <a:tr h="186564">
                <a:tc>
                  <a:txBody>
                    <a:bodyPr/>
                    <a:lstStyle/>
                    <a:p>
                      <a:pPr rtl="0" fontAlgn="b">
                        <a:buNone/>
                      </a:pPr>
                      <a:r>
                        <a:rPr lang="en-US" sz="1200" dirty="0">
                          <a:solidFill>
                            <a:schemeClr val="bg1"/>
                          </a:solidFill>
                          <a:effectLst/>
                        </a:rPr>
                        <a:t>Period Range</a:t>
                      </a:r>
                    </a:p>
                  </a:txBody>
                  <a:tcPr marL="13590" marR="13590" marT="9060" marB="906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solidFill>
                  </a:tcPr>
                </a:tc>
                <a:tc>
                  <a:txBody>
                    <a:bodyPr/>
                    <a:lstStyle/>
                    <a:p>
                      <a:pPr rtl="0" fontAlgn="b">
                        <a:buNone/>
                      </a:pPr>
                      <a:r>
                        <a:rPr lang="en-US" sz="1200" dirty="0">
                          <a:solidFill>
                            <a:schemeClr val="bg1"/>
                          </a:solidFill>
                          <a:effectLst/>
                        </a:rPr>
                        <a:t>Approximate Value</a:t>
                      </a:r>
                    </a:p>
                  </a:txBody>
                  <a:tcPr marL="13590" marR="13590" marT="9060" marB="906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solidFill>
                  </a:tcPr>
                </a:tc>
                <a:tc>
                  <a:txBody>
                    <a:bodyPr/>
                    <a:lstStyle/>
                    <a:p>
                      <a:pPr rtl="0" fontAlgn="b">
                        <a:buNone/>
                      </a:pPr>
                      <a:r>
                        <a:rPr lang="en-US" sz="1200" dirty="0">
                          <a:solidFill>
                            <a:schemeClr val="bg1"/>
                          </a:solidFill>
                          <a:effectLst/>
                        </a:rPr>
                        <a:t>Example Isotope</a:t>
                      </a:r>
                    </a:p>
                  </a:txBody>
                  <a:tcPr marL="13590" marR="13590" marT="9060" marB="906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tx1"/>
                    </a:solidFill>
                  </a:tcPr>
                </a:tc>
                <a:tc>
                  <a:txBody>
                    <a:bodyPr/>
                    <a:lstStyle/>
                    <a:p>
                      <a:pPr rtl="0" fontAlgn="b">
                        <a:buNone/>
                      </a:pPr>
                      <a:r>
                        <a:rPr lang="en-US" sz="1200" dirty="0">
                          <a:solidFill>
                            <a:schemeClr val="bg1"/>
                          </a:solidFill>
                          <a:effectLst/>
                        </a:rPr>
                        <a:t>Use/Context</a:t>
                      </a:r>
                    </a:p>
                  </a:txBody>
                  <a:tcPr marL="13590" marR="13590" marT="9060" marB="9060" anchor="b">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B0A2F5"/>
                      </a:solidFill>
                      <a:prstDash val="solid"/>
                      <a:round/>
                      <a:headEnd type="none" w="med" len="med"/>
                      <a:tailEnd type="none" w="med" len="med"/>
                    </a:lnB>
                    <a:solidFill>
                      <a:schemeClr val="tx1"/>
                    </a:solidFill>
                  </a:tcPr>
                </a:tc>
                <a:extLst>
                  <a:ext uri="{0D108BD9-81ED-4DB2-BD59-A6C34878D82A}">
                    <a16:rowId xmlns:a16="http://schemas.microsoft.com/office/drawing/2014/main" val="105590677"/>
                  </a:ext>
                </a:extLst>
              </a:tr>
              <a:tr h="195140">
                <a:tc>
                  <a:txBody>
                    <a:bodyPr/>
                    <a:lstStyle/>
                    <a:p>
                      <a:pPr rtl="0" fontAlgn="b">
                        <a:buNone/>
                      </a:pPr>
                      <a:r>
                        <a:rPr lang="en-US" sz="1200" dirty="0">
                          <a:solidFill>
                            <a:schemeClr val="tx1"/>
                          </a:solidFill>
                          <a:effectLst/>
                        </a:rPr>
                        <a:t>Extremely Short</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Nanoseconds (10</a:t>
                      </a:r>
                      <a:r>
                        <a:rPr lang="en-US" sz="1200" baseline="30000" dirty="0">
                          <a:solidFill>
                            <a:schemeClr val="tx1"/>
                          </a:solidFill>
                          <a:effectLst/>
                        </a:rPr>
                        <a:t>−9</a:t>
                      </a:r>
                      <a:r>
                        <a:rPr lang="en-US" sz="1200" dirty="0">
                          <a:solidFill>
                            <a:schemeClr val="tx1"/>
                          </a:solidFill>
                          <a:effectLst/>
                        </a:rPr>
                        <a:t> 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Polonium-212 (299 ns)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B0A2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Part of the uranium decay series.</a:t>
                      </a:r>
                    </a:p>
                  </a:txBody>
                  <a:tcPr marL="0" marR="0" marT="9060" marB="9060">
                    <a:lnL w="9525" cap="flat" cmpd="sng" algn="ctr">
                      <a:solidFill>
                        <a:srgbClr val="B0A2F5"/>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B0A2F5"/>
                      </a:solidFill>
                      <a:prstDash val="solid"/>
                      <a:round/>
                      <a:headEnd type="none" w="med" len="med"/>
                      <a:tailEnd type="none" w="med" len="med"/>
                    </a:lnT>
                    <a:lnB w="9525" cap="flat" cmpd="sng" algn="ctr">
                      <a:solidFill>
                        <a:srgbClr val="D0A1F5"/>
                      </a:solidFill>
                      <a:prstDash val="solid"/>
                      <a:round/>
                      <a:headEnd type="none" w="med" len="med"/>
                      <a:tailEnd type="none" w="med" len="med"/>
                    </a:lnB>
                    <a:solidFill>
                      <a:schemeClr val="bg1"/>
                    </a:solidFill>
                  </a:tcPr>
                </a:tc>
                <a:extLst>
                  <a:ext uri="{0D108BD9-81ED-4DB2-BD59-A6C34878D82A}">
                    <a16:rowId xmlns:a16="http://schemas.microsoft.com/office/drawing/2014/main" val="1628872537"/>
                  </a:ext>
                </a:extLst>
              </a:tr>
              <a:tr h="248756">
                <a:tc>
                  <a:txBody>
                    <a:bodyPr/>
                    <a:lstStyle/>
                    <a:p>
                      <a:pPr rtl="0" fontAlgn="b">
                        <a:buNone/>
                      </a:pPr>
                      <a:r>
                        <a:rPr lang="en-US" sz="1200" dirty="0">
                          <a:solidFill>
                            <a:schemeClr val="tx1"/>
                          </a:solidFill>
                          <a:effectLst/>
                        </a:rPr>
                        <a:t>Seconds/</a:t>
                      </a:r>
                    </a:p>
                    <a:p>
                      <a:pPr rtl="0" fontAlgn="b">
                        <a:buNone/>
                      </a:pPr>
                      <a:r>
                        <a:rPr lang="en-US" sz="1200" dirty="0">
                          <a:solidFill>
                            <a:schemeClr val="tx1"/>
                          </a:solidFill>
                          <a:effectLst/>
                        </a:rPr>
                        <a:t>Minutes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Seconds (10</a:t>
                      </a:r>
                      <a:r>
                        <a:rPr lang="en-US" sz="1200" baseline="30000" dirty="0">
                          <a:solidFill>
                            <a:schemeClr val="tx1"/>
                          </a:solidFill>
                          <a:effectLst/>
                        </a:rPr>
                        <a:t>−2</a:t>
                      </a:r>
                      <a:r>
                        <a:rPr lang="en-US" sz="1200" dirty="0">
                          <a:solidFill>
                            <a:schemeClr val="tx1"/>
                          </a:solidFill>
                          <a:effectLst/>
                        </a:rPr>
                        <a:t> to 10</a:t>
                      </a:r>
                      <a:r>
                        <a:rPr lang="en-US" sz="1200" baseline="30000" dirty="0">
                          <a:solidFill>
                            <a:schemeClr val="tx1"/>
                          </a:solidFill>
                          <a:effectLst/>
                        </a:rPr>
                        <a:t>3</a:t>
                      </a:r>
                      <a:r>
                        <a:rPr lang="en-US" sz="1200" dirty="0">
                          <a:solidFill>
                            <a:schemeClr val="tx1"/>
                          </a:solidFill>
                          <a:effectLst/>
                        </a:rPr>
                        <a:t> 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Oxygen-15 (≈2 minutes)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D0A1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Used in Positron Emission Tomography (PET) scans.</a:t>
                      </a:r>
                    </a:p>
                  </a:txBody>
                  <a:tcPr marL="0" marR="0" marT="9060" marB="9060">
                    <a:lnL w="9525" cap="flat" cmpd="sng" algn="ctr">
                      <a:solidFill>
                        <a:srgbClr val="D0A1F5"/>
                      </a:solidFill>
                      <a:prstDash val="solid"/>
                      <a:round/>
                      <a:headEnd type="none" w="med" len="med"/>
                      <a:tailEnd type="none" w="med" len="med"/>
                    </a:lnL>
                    <a:lnR w="9525" cap="flat" cmpd="sng" algn="ctr">
                      <a:solidFill>
                        <a:srgbClr val="709EF5"/>
                      </a:solidFill>
                      <a:prstDash val="solid"/>
                      <a:round/>
                      <a:headEnd type="none" w="med" len="med"/>
                      <a:tailEnd type="none" w="med" len="med"/>
                    </a:lnR>
                    <a:lnT w="9525" cap="flat" cmpd="sng" algn="ctr">
                      <a:solidFill>
                        <a:srgbClr val="D0A1F5"/>
                      </a:solidFill>
                      <a:prstDash val="solid"/>
                      <a:round/>
                      <a:headEnd type="none" w="med" len="med"/>
                      <a:tailEnd type="none" w="med" len="med"/>
                    </a:lnT>
                    <a:lnB w="9525" cap="flat" cmpd="sng" algn="ctr">
                      <a:solidFill>
                        <a:srgbClr val="10ACF5"/>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559883255"/>
                  </a:ext>
                </a:extLst>
              </a:tr>
              <a:tr h="248756">
                <a:tc>
                  <a:txBody>
                    <a:bodyPr/>
                    <a:lstStyle/>
                    <a:p>
                      <a:pPr rtl="0" fontAlgn="b">
                        <a:buNone/>
                      </a:pPr>
                      <a:r>
                        <a:rPr lang="en-US" sz="1200" dirty="0">
                          <a:solidFill>
                            <a:schemeClr val="tx1"/>
                          </a:solidFill>
                          <a:effectLst/>
                        </a:rPr>
                        <a:t>Hours/Days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hours to days (10</a:t>
                      </a:r>
                      <a:r>
                        <a:rPr lang="en-US" sz="1200" baseline="30000" dirty="0">
                          <a:solidFill>
                            <a:schemeClr val="tx1"/>
                          </a:solidFill>
                          <a:effectLst/>
                        </a:rPr>
                        <a:t>3</a:t>
                      </a:r>
                      <a:r>
                        <a:rPr lang="en-US" sz="1200" dirty="0">
                          <a:solidFill>
                            <a:schemeClr val="tx1"/>
                          </a:solidFill>
                          <a:effectLst/>
                        </a:rPr>
                        <a:t> to 10</a:t>
                      </a:r>
                      <a:r>
                        <a:rPr lang="en-US" sz="1200" baseline="30000" dirty="0">
                          <a:solidFill>
                            <a:schemeClr val="tx1"/>
                          </a:solidFill>
                          <a:effectLst/>
                        </a:rPr>
                        <a:t>6</a:t>
                      </a:r>
                      <a:r>
                        <a:rPr lang="en-US" sz="1200" dirty="0">
                          <a:solidFill>
                            <a:schemeClr val="tx1"/>
                          </a:solidFill>
                          <a:effectLst/>
                        </a:rPr>
                        <a:t> 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Technetium-99m (≈6 hours)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10AC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Most widely used medical diagnostic isotope.</a:t>
                      </a:r>
                    </a:p>
                  </a:txBody>
                  <a:tcPr marL="0" marR="0" marT="9060" marB="9060">
                    <a:lnL w="9525" cap="flat" cmpd="sng" algn="ctr">
                      <a:solidFill>
                        <a:srgbClr val="10ACF5"/>
                      </a:solidFill>
                      <a:prstDash val="solid"/>
                      <a:round/>
                      <a:headEnd type="none" w="med" len="med"/>
                      <a:tailEnd type="none" w="med" len="med"/>
                    </a:lnL>
                    <a:lnR w="9525" cap="flat" cmpd="sng" algn="ctr">
                      <a:solidFill>
                        <a:srgbClr val="10ACF5"/>
                      </a:solidFill>
                      <a:prstDash val="solid"/>
                      <a:round/>
                      <a:headEnd type="none" w="med" len="med"/>
                      <a:tailEnd type="none" w="med" len="med"/>
                    </a:lnR>
                    <a:lnT w="9525" cap="flat" cmpd="sng" algn="ctr">
                      <a:solidFill>
                        <a:srgbClr val="10ACF5"/>
                      </a:solidFill>
                      <a:prstDash val="solid"/>
                      <a:round/>
                      <a:headEnd type="none" w="med" len="med"/>
                      <a:tailEnd type="none" w="med" len="med"/>
                    </a:lnT>
                    <a:lnB w="9525" cap="flat" cmpd="sng" algn="ctr">
                      <a:solidFill>
                        <a:srgbClr val="F0A9F5"/>
                      </a:solidFill>
                      <a:prstDash val="solid"/>
                      <a:round/>
                      <a:headEnd type="none" w="med" len="med"/>
                      <a:tailEnd type="none" w="med" len="med"/>
                    </a:lnB>
                    <a:solidFill>
                      <a:schemeClr val="bg1"/>
                    </a:solidFill>
                  </a:tcPr>
                </a:tc>
                <a:extLst>
                  <a:ext uri="{0D108BD9-81ED-4DB2-BD59-A6C34878D82A}">
                    <a16:rowId xmlns:a16="http://schemas.microsoft.com/office/drawing/2014/main" val="2409253645"/>
                  </a:ext>
                </a:extLst>
              </a:tr>
              <a:tr h="248756">
                <a:tc>
                  <a:txBody>
                    <a:bodyPr/>
                    <a:lstStyle/>
                    <a:p>
                      <a:pPr rtl="0" fontAlgn="b">
                        <a:buNone/>
                      </a:pPr>
                      <a:r>
                        <a:rPr lang="en-US" sz="1200" dirty="0">
                          <a:solidFill>
                            <a:schemeClr val="tx1"/>
                          </a:solidFill>
                          <a:effectLst/>
                        </a:rPr>
                        <a:t>Years/</a:t>
                      </a:r>
                    </a:p>
                    <a:p>
                      <a:pPr rtl="0" fontAlgn="b">
                        <a:buNone/>
                      </a:pPr>
                      <a:r>
                        <a:rPr lang="en-US" sz="1200" dirty="0">
                          <a:solidFill>
                            <a:schemeClr val="tx1"/>
                          </a:solidFill>
                          <a:effectLst/>
                        </a:rPr>
                        <a:t>Centuries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years to centuries (10</a:t>
                      </a:r>
                      <a:r>
                        <a:rPr lang="en-US" sz="1200" baseline="30000" dirty="0">
                          <a:solidFill>
                            <a:schemeClr val="tx1"/>
                          </a:solidFill>
                          <a:effectLst/>
                        </a:rPr>
                        <a:t>7</a:t>
                      </a:r>
                      <a:r>
                        <a:rPr lang="en-US" sz="1200" dirty="0">
                          <a:solidFill>
                            <a:schemeClr val="tx1"/>
                          </a:solidFill>
                          <a:effectLst/>
                        </a:rPr>
                        <a:t> to 10</a:t>
                      </a:r>
                      <a:r>
                        <a:rPr lang="en-US" sz="1200" baseline="30000" dirty="0">
                          <a:solidFill>
                            <a:schemeClr val="tx1"/>
                          </a:solidFill>
                          <a:effectLst/>
                        </a:rPr>
                        <a:t>10</a:t>
                      </a:r>
                      <a:r>
                        <a:rPr lang="en-US" sz="1200" dirty="0">
                          <a:solidFill>
                            <a:schemeClr val="tx1"/>
                          </a:solidFill>
                          <a:effectLst/>
                        </a:rPr>
                        <a:t> 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Cesium-137 (≈30 years)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F0A9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Nuclear fallout/waste.</a:t>
                      </a:r>
                    </a:p>
                  </a:txBody>
                  <a:tcPr marL="0" marR="0" marT="9060" marB="9060">
                    <a:lnL w="9525" cap="flat" cmpd="sng" algn="ctr">
                      <a:solidFill>
                        <a:srgbClr val="F0A9F5"/>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F0A9F5"/>
                      </a:solidFill>
                      <a:prstDash val="solid"/>
                      <a:round/>
                      <a:headEnd type="none" w="med" len="med"/>
                      <a:tailEnd type="none" w="med" len="med"/>
                    </a:lnT>
                    <a:lnB w="9525" cap="flat" cmpd="sng" algn="ctr">
                      <a:solidFill>
                        <a:srgbClr val="D0B2F5"/>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335107728"/>
                  </a:ext>
                </a:extLst>
              </a:tr>
              <a:tr h="149734">
                <a:tc>
                  <a:txBody>
                    <a:bodyPr/>
                    <a:lstStyle/>
                    <a:p>
                      <a:pPr rtl="0" fontAlgn="b">
                        <a:buNone/>
                      </a:pPr>
                      <a:r>
                        <a:rPr lang="en-US" sz="1200" dirty="0">
                          <a:solidFill>
                            <a:schemeClr val="tx1"/>
                          </a:solidFill>
                          <a:effectLst/>
                        </a:rPr>
                        <a:t>Geological Time</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thousands to billions of years</a:t>
                      </a:r>
                      <a:br>
                        <a:rPr lang="en-US" sz="1200" dirty="0">
                          <a:solidFill>
                            <a:schemeClr val="tx1"/>
                          </a:solidFill>
                          <a:effectLst/>
                        </a:rPr>
                      </a:br>
                      <a:r>
                        <a:rPr lang="en-US" sz="1200" dirty="0">
                          <a:solidFill>
                            <a:schemeClr val="tx1"/>
                          </a:solidFill>
                          <a:effectLst/>
                        </a:rPr>
                        <a:t>(10</a:t>
                      </a:r>
                      <a:r>
                        <a:rPr lang="en-US" sz="1200" baseline="30000" dirty="0">
                          <a:solidFill>
                            <a:schemeClr val="tx1"/>
                          </a:solidFill>
                          <a:effectLst/>
                        </a:rPr>
                        <a:t>11</a:t>
                      </a:r>
                      <a:r>
                        <a:rPr lang="en-US" sz="1200" dirty="0">
                          <a:solidFill>
                            <a:schemeClr val="tx1"/>
                          </a:solidFill>
                          <a:effectLst/>
                        </a:rPr>
                        <a:t> to 10</a:t>
                      </a:r>
                      <a:r>
                        <a:rPr lang="en-US" sz="1200" baseline="30000" dirty="0">
                          <a:solidFill>
                            <a:schemeClr val="tx1"/>
                          </a:solidFill>
                          <a:effectLst/>
                        </a:rPr>
                        <a:t>17</a:t>
                      </a:r>
                      <a:r>
                        <a:rPr lang="en-US" sz="1200" dirty="0">
                          <a:solidFill>
                            <a:schemeClr val="tx1"/>
                          </a:solidFill>
                          <a:effectLst/>
                        </a:rPr>
                        <a:t> 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Carbon-14 (≈5,730 years)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D0B2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solidFill>
                  </a:tcPr>
                </a:tc>
                <a:tc>
                  <a:txBody>
                    <a:bodyPr/>
                    <a:lstStyle/>
                    <a:p>
                      <a:pPr rtl="0" fontAlgn="b">
                        <a:buNone/>
                      </a:pPr>
                      <a:r>
                        <a:rPr lang="en-US" sz="1200" dirty="0">
                          <a:solidFill>
                            <a:schemeClr val="tx1"/>
                          </a:solidFill>
                          <a:effectLst/>
                        </a:rPr>
                        <a:t>Used for carbon dating.</a:t>
                      </a:r>
                    </a:p>
                  </a:txBody>
                  <a:tcPr marL="0" marR="0" marT="9060" marB="9060">
                    <a:lnL w="9525" cap="flat" cmpd="sng" algn="ctr">
                      <a:solidFill>
                        <a:srgbClr val="D0B2F5"/>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D0B2F5"/>
                      </a:solidFill>
                      <a:prstDash val="solid"/>
                      <a:round/>
                      <a:headEnd type="none" w="med" len="med"/>
                      <a:tailEnd type="none" w="med" len="med"/>
                    </a:lnT>
                    <a:lnB w="9525" cap="flat" cmpd="sng" algn="ctr">
                      <a:solidFill>
                        <a:srgbClr val="F0B9F5"/>
                      </a:solidFill>
                      <a:prstDash val="solid"/>
                      <a:round/>
                      <a:headEnd type="none" w="med" len="med"/>
                      <a:tailEnd type="none" w="med" len="med"/>
                    </a:lnB>
                    <a:solidFill>
                      <a:schemeClr val="bg1"/>
                    </a:solidFill>
                  </a:tcPr>
                </a:tc>
                <a:extLst>
                  <a:ext uri="{0D108BD9-81ED-4DB2-BD59-A6C34878D82A}">
                    <a16:rowId xmlns:a16="http://schemas.microsoft.com/office/drawing/2014/main" val="2846427993"/>
                  </a:ext>
                </a:extLst>
              </a:tr>
              <a:tr h="271085">
                <a:tc>
                  <a:txBody>
                    <a:bodyPr/>
                    <a:lstStyle/>
                    <a:p>
                      <a:pPr rtl="0" fontAlgn="b">
                        <a:buNone/>
                      </a:pPr>
                      <a:r>
                        <a:rPr lang="en-US" sz="1200" dirty="0">
                          <a:solidFill>
                            <a:schemeClr val="tx1"/>
                          </a:solidFill>
                          <a:effectLst/>
                        </a:rPr>
                        <a:t>Primordial</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billions of years (10</a:t>
                      </a:r>
                      <a:r>
                        <a:rPr lang="en-US" sz="1200" baseline="30000" dirty="0">
                          <a:solidFill>
                            <a:schemeClr val="tx1"/>
                          </a:solidFill>
                          <a:effectLst/>
                        </a:rPr>
                        <a:t>17</a:t>
                      </a:r>
                      <a:r>
                        <a:rPr lang="en-US" sz="1200" dirty="0">
                          <a:solidFill>
                            <a:schemeClr val="tx1"/>
                          </a:solidFill>
                          <a:effectLst/>
                        </a:rPr>
                        <a:t> s +)</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Uranium-238</a:t>
                      </a:r>
                      <a:br>
                        <a:rPr lang="en-US" sz="1200" dirty="0">
                          <a:solidFill>
                            <a:schemeClr val="tx1"/>
                          </a:solidFill>
                          <a:effectLst/>
                        </a:rPr>
                      </a:br>
                      <a:r>
                        <a:rPr lang="en-US" sz="1200" dirty="0">
                          <a:solidFill>
                            <a:schemeClr val="tx1"/>
                          </a:solidFill>
                          <a:effectLst/>
                        </a:rPr>
                        <a:t>(≈4.5 billion years)</a:t>
                      </a:r>
                    </a:p>
                  </a:txBody>
                  <a:tcPr marL="13590" marR="13590" marT="9060" marB="9060">
                    <a:lnL w="9525" cap="flat" cmpd="sng" algn="ctr">
                      <a:solidFill>
                        <a:srgbClr val="CCCCCC"/>
                      </a:solidFill>
                      <a:prstDash val="solid"/>
                      <a:round/>
                      <a:headEnd type="none" w="med" len="med"/>
                      <a:tailEnd type="none" w="med" len="med"/>
                    </a:lnL>
                    <a:lnR w="9525" cap="flat" cmpd="sng" algn="ctr">
                      <a:solidFill>
                        <a:srgbClr val="F0B9F5"/>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chemeClr val="bg1">
                        <a:lumMod val="75000"/>
                      </a:schemeClr>
                    </a:solidFill>
                  </a:tcPr>
                </a:tc>
                <a:tc>
                  <a:txBody>
                    <a:bodyPr/>
                    <a:lstStyle/>
                    <a:p>
                      <a:pPr rtl="0" fontAlgn="b">
                        <a:buNone/>
                      </a:pPr>
                      <a:r>
                        <a:rPr lang="en-US" sz="1200" dirty="0">
                          <a:solidFill>
                            <a:schemeClr val="tx1"/>
                          </a:solidFill>
                          <a:effectLst/>
                        </a:rPr>
                        <a:t>Used for geological dating of Earth rocks.</a:t>
                      </a:r>
                    </a:p>
                  </a:txBody>
                  <a:tcPr marL="0" marR="0" marT="9060" marB="9060">
                    <a:lnL w="9525" cap="flat" cmpd="sng" algn="ctr">
                      <a:solidFill>
                        <a:srgbClr val="F0B9F5"/>
                      </a:solidFill>
                      <a:prstDash val="solid"/>
                      <a:round/>
                      <a:headEnd type="none" w="med" len="med"/>
                      <a:tailEnd type="none" w="med" len="med"/>
                    </a:lnL>
                    <a:lnR w="9525" cap="flat" cmpd="sng" algn="ctr">
                      <a:solidFill>
                        <a:srgbClr val="D0BCF5"/>
                      </a:solidFill>
                      <a:prstDash val="solid"/>
                      <a:round/>
                      <a:headEnd type="none" w="med" len="med"/>
                      <a:tailEnd type="none" w="med" len="med"/>
                    </a:lnR>
                    <a:lnT w="9525" cap="flat" cmpd="sng" algn="ctr">
                      <a:solidFill>
                        <a:srgbClr val="F0B9F5"/>
                      </a:solidFill>
                      <a:prstDash val="solid"/>
                      <a:round/>
                      <a:headEnd type="none" w="med" len="med"/>
                      <a:tailEnd type="none" w="med" len="med"/>
                    </a:lnT>
                    <a:lnB w="9525" cap="flat" cmpd="sng" algn="ctr">
                      <a:solidFill>
                        <a:srgbClr val="F0B9F5"/>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967932342"/>
                  </a:ext>
                </a:extLst>
              </a:tr>
            </a:tbl>
          </a:graphicData>
        </a:graphic>
      </p:graphicFrame>
    </p:spTree>
    <p:extLst>
      <p:ext uri="{BB962C8B-B14F-4D97-AF65-F5344CB8AC3E}">
        <p14:creationId xmlns:p14="http://schemas.microsoft.com/office/powerpoint/2010/main" val="1481586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935322-E734-4B4E-124D-A3EE82D82A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64E310-9388-F3FB-4097-65EE5F64F533}"/>
              </a:ext>
            </a:extLst>
          </p:cNvPr>
          <p:cNvSpPr>
            <a:spLocks noGrp="1"/>
          </p:cNvSpPr>
          <p:nvPr>
            <p:ph type="title"/>
          </p:nvPr>
        </p:nvSpPr>
        <p:spPr>
          <a:xfrm>
            <a:off x="361244" y="235736"/>
            <a:ext cx="8421512" cy="707886"/>
          </a:xfrm>
        </p:spPr>
        <p:txBody>
          <a:bodyPr/>
          <a:lstStyle/>
          <a:p>
            <a:r>
              <a:rPr lang="en-US" sz="4000" dirty="0"/>
              <a:t>Half-Life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C7946F9-1BB2-B8FD-D9AF-F5BFB97099F0}"/>
                  </a:ext>
                </a:extLst>
              </p:cNvPr>
              <p:cNvSpPr>
                <a:spLocks noGrp="1"/>
              </p:cNvSpPr>
              <p:nvPr>
                <p:ph idx="1"/>
              </p:nvPr>
            </p:nvSpPr>
            <p:spPr>
              <a:xfrm>
                <a:off x="372533" y="1013960"/>
                <a:ext cx="8387645" cy="5533595"/>
              </a:xfrm>
            </p:spPr>
            <p:txBody>
              <a:bodyPr/>
              <a:lstStyle/>
              <a:p>
                <a:r>
                  <a:rPr lang="en-US" sz="2000" dirty="0"/>
                  <a:t>Cobalt-60 has a half-life of 5.27 y</a:t>
                </a:r>
              </a:p>
              <a:p>
                <a:r>
                  <a:rPr lang="en-US" sz="2000" dirty="0"/>
                  <a:t>If at time </a:t>
                </a:r>
                <a:r>
                  <a:rPr lang="en-US" sz="2000" i="1" dirty="0"/>
                  <a:t>t</a:t>
                </a:r>
                <a:r>
                  <a:rPr lang="en-US" sz="2000" dirty="0"/>
                  <a:t> = 0, there is 10 g cobalt-60, at time </a:t>
                </a:r>
                <a:r>
                  <a:rPr lang="en-US" sz="2000" i="1" dirty="0"/>
                  <a:t>t</a:t>
                </a:r>
                <a:r>
                  <a:rPr lang="en-US" sz="2000" dirty="0"/>
                  <a:t> = 5.27 y, there will be 5 g. At time </a:t>
                </a:r>
                <a:r>
                  <a:rPr lang="en-US" sz="2000" i="1" dirty="0"/>
                  <a:t>t</a:t>
                </a:r>
                <a:r>
                  <a:rPr lang="en-US" sz="2000" dirty="0"/>
                  <a:t> = 10.54 y, there will be 2.5 g</a:t>
                </a:r>
              </a:p>
              <a:p>
                <a:r>
                  <a:rPr lang="en-US" sz="2000" dirty="0"/>
                  <a:t>At </a:t>
                </a:r>
                <a:r>
                  <a:rPr lang="en-US" sz="2000" i="1" dirty="0"/>
                  <a:t>t</a:t>
                </a:r>
                <a:r>
                  <a:rPr lang="en-US" sz="2000" dirty="0"/>
                  <a:t> = 15.81 y, now 1.25 g, and at  </a:t>
                </a:r>
                <a:r>
                  <a:rPr lang="en-US" sz="2000" i="1" dirty="0"/>
                  <a:t>t</a:t>
                </a:r>
                <a:r>
                  <a:rPr lang="en-US" sz="2000" dirty="0"/>
                  <a:t> = 21.08 y, which is</a:t>
                </a:r>
                <a:br>
                  <a:rPr lang="en-US" sz="2000" dirty="0"/>
                </a:br>
                <a:r>
                  <a:rPr lang="en-US" sz="2000" dirty="0"/>
                  <a:t>5 half-lives, the amount</a:t>
                </a:r>
                <a:br>
                  <a:rPr lang="en-US" sz="2000" dirty="0"/>
                </a:br>
                <a:r>
                  <a:rPr lang="en-US" sz="2000" dirty="0"/>
                  <a:t>remaining is now 0.625 g</a:t>
                </a:r>
              </a:p>
              <a:p>
                <a:r>
                  <a:rPr lang="en-US" sz="2000" dirty="0"/>
                  <a:t>It follows a curve:</a:t>
                </a:r>
                <a:br>
                  <a:rPr lang="en-US" sz="2000" dirty="0"/>
                </a:br>
                <a14:m>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0</m:t>
                        </m:r>
                      </m:sub>
                    </m:sSub>
                  </m:oMath>
                </a14:m>
                <a:endParaRPr lang="en-US" dirty="0"/>
              </a:p>
              <a:p>
                <a:endParaRPr lang="en-US" dirty="0"/>
              </a:p>
            </p:txBody>
          </p:sp>
        </mc:Choice>
        <mc:Fallback xmlns="">
          <p:sp>
            <p:nvSpPr>
              <p:cNvPr id="5" name="Content Placeholder 4">
                <a:extLst>
                  <a:ext uri="{FF2B5EF4-FFF2-40B4-BE49-F238E27FC236}">
                    <a16:creationId xmlns:a16="http://schemas.microsoft.com/office/drawing/2014/main" id="{EC7946F9-1BB2-B8FD-D9AF-F5BFB97099F0}"/>
                  </a:ext>
                </a:extLst>
              </p:cNvPr>
              <p:cNvSpPr>
                <a:spLocks noGrp="1" noRot="1" noChangeAspect="1" noMove="1" noResize="1" noEditPoints="1" noAdjustHandles="1" noChangeArrowheads="1" noChangeShapeType="1" noTextEdit="1"/>
              </p:cNvSpPr>
              <p:nvPr>
                <p:ph idx="1"/>
              </p:nvPr>
            </p:nvSpPr>
            <p:spPr>
              <a:xfrm>
                <a:off x="372533" y="1013960"/>
                <a:ext cx="8387645" cy="5533595"/>
              </a:xfrm>
              <a:blipFill>
                <a:blip r:embed="rId2"/>
                <a:stretch>
                  <a:fillRect l="-799" t="-66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31BFBC25-AB17-EA6E-4CB4-1DC5E13CBC18}"/>
              </a:ext>
            </a:extLst>
          </p:cNvPr>
          <p:cNvPicPr>
            <a:picLocks noChangeAspect="1"/>
          </p:cNvPicPr>
          <p:nvPr/>
        </p:nvPicPr>
        <p:blipFill>
          <a:blip r:embed="rId3"/>
          <a:stretch>
            <a:fillRect/>
          </a:stretch>
        </p:blipFill>
        <p:spPr>
          <a:xfrm>
            <a:off x="4079631" y="2594590"/>
            <a:ext cx="4813628" cy="3587840"/>
          </a:xfrm>
          <a:prstGeom prst="rect">
            <a:avLst/>
          </a:prstGeom>
        </p:spPr>
      </p:pic>
      <p:sp>
        <p:nvSpPr>
          <p:cNvPr id="7" name="Slide Number Placeholder 6">
            <a:extLst>
              <a:ext uri="{FF2B5EF4-FFF2-40B4-BE49-F238E27FC236}">
                <a16:creationId xmlns:a16="http://schemas.microsoft.com/office/drawing/2014/main" id="{A7C4E6E5-35A2-9373-AFCB-0030AE03C7AA}"/>
              </a:ext>
            </a:extLst>
          </p:cNvPr>
          <p:cNvSpPr>
            <a:spLocks noGrp="1"/>
          </p:cNvSpPr>
          <p:nvPr>
            <p:ph type="sldNum" sz="quarter" idx="10"/>
          </p:nvPr>
        </p:nvSpPr>
        <p:spPr/>
        <p:txBody>
          <a:bodyPr/>
          <a:lstStyle/>
          <a:p>
            <a:fld id="{C5DB56EC-E142-4263-99D2-5B737B5C9F29}" type="slidenum">
              <a:rPr lang="en-US" smtClean="0"/>
              <a:pPr/>
              <a:t>14</a:t>
            </a:fld>
            <a:endParaRPr lang="en-US" b="1" dirty="0"/>
          </a:p>
        </p:txBody>
      </p:sp>
      <p:pic>
        <p:nvPicPr>
          <p:cNvPr id="3" name="Picture 2">
            <a:extLst>
              <a:ext uri="{FF2B5EF4-FFF2-40B4-BE49-F238E27FC236}">
                <a16:creationId xmlns:a16="http://schemas.microsoft.com/office/drawing/2014/main" id="{AB508E28-3387-4677-6FC9-7B78496966AE}"/>
              </a:ext>
            </a:extLst>
          </p:cNvPr>
          <p:cNvPicPr>
            <a:picLocks noChangeAspect="1"/>
          </p:cNvPicPr>
          <p:nvPr/>
        </p:nvPicPr>
        <p:blipFill>
          <a:blip r:embed="rId4"/>
          <a:stretch>
            <a:fillRect/>
          </a:stretch>
        </p:blipFill>
        <p:spPr>
          <a:xfrm>
            <a:off x="564140" y="3883363"/>
            <a:ext cx="2694437" cy="2846754"/>
          </a:xfrm>
          <a:prstGeom prst="rect">
            <a:avLst/>
          </a:prstGeom>
        </p:spPr>
      </p:pic>
    </p:spTree>
    <p:extLst>
      <p:ext uri="{BB962C8B-B14F-4D97-AF65-F5344CB8AC3E}">
        <p14:creationId xmlns:p14="http://schemas.microsoft.com/office/powerpoint/2010/main" val="701559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45C6F-9F11-B9E4-1291-8B4D633A9D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CD51B54-A7AA-4A23-F60D-EB2B9B71B77D}"/>
              </a:ext>
            </a:extLst>
          </p:cNvPr>
          <p:cNvSpPr>
            <a:spLocks noGrp="1"/>
          </p:cNvSpPr>
          <p:nvPr>
            <p:ph type="title"/>
          </p:nvPr>
        </p:nvSpPr>
        <p:spPr>
          <a:xfrm>
            <a:off x="361244" y="139065"/>
            <a:ext cx="8421512" cy="707886"/>
          </a:xfrm>
        </p:spPr>
        <p:txBody>
          <a:bodyPr/>
          <a:lstStyle/>
          <a:p>
            <a:r>
              <a:rPr lang="en-US" sz="4000" dirty="0"/>
              <a:t>Half-Life</a:t>
            </a:r>
          </a:p>
        </p:txBody>
      </p:sp>
      <p:sp>
        <p:nvSpPr>
          <p:cNvPr id="7" name="Slide Number Placeholder 6">
            <a:extLst>
              <a:ext uri="{FF2B5EF4-FFF2-40B4-BE49-F238E27FC236}">
                <a16:creationId xmlns:a16="http://schemas.microsoft.com/office/drawing/2014/main" id="{0C800A81-2025-B021-0973-7019FC6E180A}"/>
              </a:ext>
            </a:extLst>
          </p:cNvPr>
          <p:cNvSpPr>
            <a:spLocks noGrp="1"/>
          </p:cNvSpPr>
          <p:nvPr>
            <p:ph type="sldNum" sz="quarter" idx="10"/>
          </p:nvPr>
        </p:nvSpPr>
        <p:spPr/>
        <p:txBody>
          <a:bodyPr/>
          <a:lstStyle/>
          <a:p>
            <a:fld id="{C5DB56EC-E142-4263-99D2-5B737B5C9F29}" type="slidenum">
              <a:rPr lang="en-US" smtClean="0"/>
              <a:pPr/>
              <a:t>15</a:t>
            </a:fld>
            <a:endParaRPr lang="en-US" b="1" dirty="0"/>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A775748E-C284-C933-D28D-1DE65BD33F9C}"/>
                  </a:ext>
                </a:extLst>
              </p:cNvPr>
              <p:cNvSpPr>
                <a:spLocks noGrp="1"/>
              </p:cNvSpPr>
              <p:nvPr>
                <p:ph idx="1"/>
              </p:nvPr>
            </p:nvSpPr>
            <p:spPr>
              <a:xfrm>
                <a:off x="372533" y="943622"/>
                <a:ext cx="8387645" cy="5603933"/>
              </a:xfrm>
            </p:spPr>
            <p:txBody>
              <a:bodyPr/>
              <a:lstStyle/>
              <a:p>
                <a:r>
                  <a:rPr lang="en-US" sz="2000" dirty="0"/>
                  <a:t>The math involving first-order (only one reactant) process that is radioactive decay is so important it must be understood graphically</a:t>
                </a:r>
              </a:p>
              <a:p>
                <a:endParaRPr lang="en-US" dirty="0"/>
              </a:p>
              <a:p>
                <a:endParaRPr lang="en-US" dirty="0"/>
              </a:p>
              <a:p>
                <a:endParaRPr lang="en-US" dirty="0"/>
              </a:p>
              <a:p>
                <a:endParaRPr lang="en-US" dirty="0"/>
              </a:p>
              <a:p>
                <a:endParaRPr lang="en-US" dirty="0"/>
              </a:p>
              <a:p>
                <a:endParaRPr lang="en-US" dirty="0"/>
              </a:p>
              <a:p>
                <a:endParaRPr lang="en-US" sz="2000" dirty="0"/>
              </a:p>
              <a:p>
                <a:r>
                  <a:rPr lang="en-US" sz="2000" dirty="0"/>
                  <a:t>Flourine-20 has </a:t>
                </a:r>
                <a:r>
                  <a:rPr lang="en-US" sz="2000" i="1" dirty="0"/>
                  <a:t>t</a:t>
                </a:r>
                <a:r>
                  <a:rPr lang="en-US" sz="2000" baseline="-25000" dirty="0"/>
                  <a:t>1/2 </a:t>
                </a:r>
                <a:r>
                  <a:rPr lang="en-US" sz="2000" dirty="0"/>
                  <a:t>=11.0 s. If initial sample is 5.00 g of fluorine-20, how much is left after 44.0 s?</a:t>
                </a:r>
              </a:p>
              <a:p>
                <a14:m>
                  <m:oMath xmlns:m="http://schemas.openxmlformats.org/officeDocument/2006/math">
                    <m:r>
                      <a:rPr lang="en-US" sz="2000" b="0" i="1" smtClean="0">
                        <a:latin typeface="Cambria Math" panose="02040503050406030204" pitchFamily="18" charset="0"/>
                      </a:rPr>
                      <m:t>𝐴</m:t>
                    </m:r>
                    <m:r>
                      <a:rPr lang="en-US" sz="2000" b="0" i="1" smtClean="0">
                        <a:latin typeface="Cambria Math" panose="02040503050406030204" pitchFamily="18" charset="0"/>
                      </a:rPr>
                      <m:t>=5.00 </m:t>
                    </m:r>
                    <m:r>
                      <m:rPr>
                        <m:sty m:val="p"/>
                      </m:rPr>
                      <a:rPr lang="en-US" sz="2000" b="0" i="0" smtClean="0">
                        <a:latin typeface="Cambria Math" panose="02040503050406030204" pitchFamily="18" charset="0"/>
                      </a:rPr>
                      <m:t>g</m:t>
                    </m:r>
                    <m:r>
                      <a:rPr lang="en-US" sz="2000" b="0" i="1"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d>
                          <m:dPr>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b="0" i="1" smtClean="0">
                                    <a:latin typeface="Cambria Math" panose="02040503050406030204" pitchFamily="18" charset="0"/>
                                    <a:ea typeface="Cambria Math" panose="02040503050406030204" pitchFamily="18" charset="0"/>
                                  </a:rPr>
                                  <m:t>1</m:t>
                                </m:r>
                              </m:num>
                              <m:den>
                                <m:r>
                                  <a:rPr lang="en-US" sz="2000" b="0" i="1" smtClean="0">
                                    <a:latin typeface="Cambria Math" panose="02040503050406030204" pitchFamily="18" charset="0"/>
                                    <a:ea typeface="Cambria Math" panose="02040503050406030204" pitchFamily="18" charset="0"/>
                                  </a:rPr>
                                  <m:t>2</m:t>
                                </m:r>
                              </m:den>
                            </m:f>
                          </m:e>
                        </m:d>
                      </m:e>
                      <m:sup>
                        <m:r>
                          <a:rPr lang="en-US" sz="2000" b="0" i="1" smtClean="0">
                            <a:latin typeface="Cambria Math" panose="02040503050406030204" pitchFamily="18" charset="0"/>
                            <a:ea typeface="Cambria Math" panose="02040503050406030204" pitchFamily="18" charset="0"/>
                          </a:rPr>
                          <m:t>4</m:t>
                        </m:r>
                      </m:sup>
                    </m:sSup>
                    <m:r>
                      <a:rPr lang="en-US" sz="2000" i="1">
                        <a:latin typeface="Cambria Math" panose="02040503050406030204" pitchFamily="18" charset="0"/>
                      </a:rPr>
                      <m:t>=5.00</m:t>
                    </m:r>
                    <m:r>
                      <a:rPr lang="en-US" sz="2000" b="0" i="1" smtClean="0">
                        <a:latin typeface="Cambria Math" panose="02040503050406030204" pitchFamily="18" charset="0"/>
                      </a:rPr>
                      <m:t> </m:t>
                    </m:r>
                    <m:r>
                      <m:rPr>
                        <m:sty m:val="p"/>
                      </m:rPr>
                      <a:rPr lang="en-US" sz="2000" b="0" i="0" smtClean="0">
                        <a:latin typeface="Cambria Math" panose="02040503050406030204" pitchFamily="18" charset="0"/>
                      </a:rPr>
                      <m:t>g</m:t>
                    </m:r>
                    <m:r>
                      <a:rPr lang="en-US" sz="2000" i="1">
                        <a:latin typeface="Cambria Math" panose="02040503050406030204" pitchFamily="18" charset="0"/>
                      </a:rPr>
                      <m:t> </m:t>
                    </m:r>
                    <m:r>
                      <a:rPr lang="en-US" sz="2000" i="1">
                        <a:latin typeface="Cambria Math" panose="02040503050406030204" pitchFamily="18" charset="0"/>
                        <a:ea typeface="Cambria Math" panose="02040503050406030204" pitchFamily="18" charset="0"/>
                      </a:rPr>
                      <m:t>×</m:t>
                    </m:r>
                  </m:oMath>
                </a14:m>
                <a:r>
                  <a:rPr lang="en-US" sz="2000" dirty="0">
                    <a:ea typeface="Cambria Math" panose="02040503050406030204" pitchFamily="18" charset="0"/>
                  </a:rPr>
                  <a:t> </a:t>
                </a:r>
                <a14:m>
                  <m:oMath xmlns:m="http://schemas.openxmlformats.org/officeDocument/2006/math">
                    <m:d>
                      <m:dPr>
                        <m:ctrlPr>
                          <a:rPr lang="en-US" sz="2000" i="1">
                            <a:latin typeface="Cambria Math" panose="02040503050406030204" pitchFamily="18" charset="0"/>
                            <a:ea typeface="Cambria Math" panose="02040503050406030204" pitchFamily="18" charset="0"/>
                          </a:rPr>
                        </m:ctrlPr>
                      </m:dPr>
                      <m:e>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1</m:t>
                            </m:r>
                          </m:num>
                          <m:den>
                            <m:r>
                              <a:rPr lang="en-US" sz="2000" i="1">
                                <a:latin typeface="Cambria Math" panose="02040503050406030204" pitchFamily="18" charset="0"/>
                                <a:ea typeface="Cambria Math" panose="02040503050406030204" pitchFamily="18" charset="0"/>
                              </a:rPr>
                              <m:t>16</m:t>
                            </m:r>
                          </m:den>
                        </m:f>
                      </m:e>
                    </m:d>
                    <m:r>
                      <a:rPr lang="en-US" sz="2000" b="0" i="1" smtClean="0">
                        <a:latin typeface="Cambria Math" panose="02040503050406030204" pitchFamily="18" charset="0"/>
                        <a:ea typeface="Cambria Math" panose="02040503050406030204" pitchFamily="18" charset="0"/>
                      </a:rPr>
                      <m:t>=0.313 </m:t>
                    </m:r>
                    <m:r>
                      <m:rPr>
                        <m:sty m:val="p"/>
                      </m:rPr>
                      <a:rPr lang="en-US" sz="2000" b="0" i="0" smtClean="0">
                        <a:latin typeface="Cambria Math" panose="02040503050406030204" pitchFamily="18" charset="0"/>
                        <a:ea typeface="Cambria Math" panose="02040503050406030204" pitchFamily="18" charset="0"/>
                      </a:rPr>
                      <m:t>g</m:t>
                    </m:r>
                  </m:oMath>
                </a14:m>
                <a:endParaRPr lang="en-US" sz="2000" dirty="0"/>
              </a:p>
              <a:p>
                <a:endParaRPr lang="en-US" sz="2000" dirty="0"/>
              </a:p>
            </p:txBody>
          </p:sp>
        </mc:Choice>
        <mc:Fallback xmlns="">
          <p:sp>
            <p:nvSpPr>
              <p:cNvPr id="11" name="Content Placeholder 10">
                <a:extLst>
                  <a:ext uri="{FF2B5EF4-FFF2-40B4-BE49-F238E27FC236}">
                    <a16:creationId xmlns:a16="http://schemas.microsoft.com/office/drawing/2014/main" id="{A775748E-C284-C933-D28D-1DE65BD33F9C}"/>
                  </a:ext>
                </a:extLst>
              </p:cNvPr>
              <p:cNvSpPr>
                <a:spLocks noGrp="1" noRot="1" noChangeAspect="1" noMove="1" noResize="1" noEditPoints="1" noAdjustHandles="1" noChangeArrowheads="1" noChangeShapeType="1" noTextEdit="1"/>
              </p:cNvSpPr>
              <p:nvPr>
                <p:ph idx="1"/>
              </p:nvPr>
            </p:nvSpPr>
            <p:spPr>
              <a:xfrm>
                <a:off x="372533" y="943622"/>
                <a:ext cx="8387645" cy="5603933"/>
              </a:xfrm>
              <a:blipFill>
                <a:blip r:embed="rId2"/>
                <a:stretch>
                  <a:fillRect l="-799" t="-762"/>
                </a:stretch>
              </a:blipFill>
            </p:spPr>
            <p:txBody>
              <a:bodyPr/>
              <a:lstStyle/>
              <a:p>
                <a:r>
                  <a:rPr lang="en-US">
                    <a:noFill/>
                  </a:rPr>
                  <a:t> </a:t>
                </a:r>
              </a:p>
            </p:txBody>
          </p:sp>
        </mc:Fallback>
      </mc:AlternateContent>
      <p:pic>
        <p:nvPicPr>
          <p:cNvPr id="12" name="Content Placeholder 2" descr="A graph with a blue line and red dots">
            <a:extLst>
              <a:ext uri="{FF2B5EF4-FFF2-40B4-BE49-F238E27FC236}">
                <a16:creationId xmlns:a16="http://schemas.microsoft.com/office/drawing/2014/main" id="{623A7176-180D-1EAE-42A4-E39502AF32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96873" y="1946730"/>
            <a:ext cx="4369482" cy="2730926"/>
          </a:xfrm>
          <a:prstGeom prst="rect">
            <a:avLst/>
          </a:prstGeom>
          <a:noFill/>
          <a:ln w="9525">
            <a:noFill/>
            <a:miter lim="800000"/>
            <a:headEnd/>
            <a:tailEnd/>
          </a:ln>
          <a:effectLst/>
        </p:spPr>
      </p:pic>
      <p:pic>
        <p:nvPicPr>
          <p:cNvPr id="13" name="Picture 12" descr="A graph with a green line and red dots">
            <a:extLst>
              <a:ext uri="{FF2B5EF4-FFF2-40B4-BE49-F238E27FC236}">
                <a16:creationId xmlns:a16="http://schemas.microsoft.com/office/drawing/2014/main" id="{09742966-0BF8-98B4-B884-583DC30F49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645" y="1946730"/>
            <a:ext cx="4369482" cy="2730926"/>
          </a:xfrm>
          <a:prstGeom prst="rect">
            <a:avLst/>
          </a:prstGeom>
        </p:spPr>
      </p:pic>
    </p:spTree>
    <p:extLst>
      <p:ext uri="{BB962C8B-B14F-4D97-AF65-F5344CB8AC3E}">
        <p14:creationId xmlns:p14="http://schemas.microsoft.com/office/powerpoint/2010/main" val="735256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1AC9A2-B026-BC10-E50B-422B27BC117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368777-CA0B-D52F-ED12-0690C3D182AD}"/>
              </a:ext>
            </a:extLst>
          </p:cNvPr>
          <p:cNvSpPr>
            <a:spLocks noGrp="1"/>
          </p:cNvSpPr>
          <p:nvPr>
            <p:ph type="title"/>
          </p:nvPr>
        </p:nvSpPr>
        <p:spPr>
          <a:xfrm>
            <a:off x="361244" y="288954"/>
            <a:ext cx="8421512" cy="707886"/>
          </a:xfrm>
        </p:spPr>
        <p:txBody>
          <a:bodyPr/>
          <a:lstStyle/>
          <a:p>
            <a:r>
              <a:rPr lang="en-US" sz="4000" dirty="0"/>
              <a:t>Detecting Radioactivity</a:t>
            </a:r>
          </a:p>
        </p:txBody>
      </p:sp>
      <p:sp>
        <p:nvSpPr>
          <p:cNvPr id="5" name="Content Placeholder 4">
            <a:extLst>
              <a:ext uri="{FF2B5EF4-FFF2-40B4-BE49-F238E27FC236}">
                <a16:creationId xmlns:a16="http://schemas.microsoft.com/office/drawing/2014/main" id="{D6AB1A48-9686-C450-A70A-A57ABEA94EDC}"/>
              </a:ext>
            </a:extLst>
          </p:cNvPr>
          <p:cNvSpPr>
            <a:spLocks noGrp="1"/>
          </p:cNvSpPr>
          <p:nvPr>
            <p:ph idx="1"/>
          </p:nvPr>
        </p:nvSpPr>
        <p:spPr>
          <a:xfrm>
            <a:off x="372533" y="1078524"/>
            <a:ext cx="8387645" cy="5469032"/>
          </a:xfrm>
        </p:spPr>
        <p:txBody>
          <a:bodyPr/>
          <a:lstStyle/>
          <a:p>
            <a:r>
              <a:rPr lang="en-US" dirty="0"/>
              <a:t>Because alpha, beta, and gamma radiation is ionizing, instruments like a Geiger-Muller tube can be constructed to detect ionizations of gases in the instrument as electric currents created to register counts and to hear the count as an audible “click”</a:t>
            </a:r>
          </a:p>
          <a:p>
            <a:r>
              <a:rPr lang="en-US" dirty="0"/>
              <a:t>These counts occur</a:t>
            </a:r>
            <a:br>
              <a:rPr lang="en-US" dirty="0"/>
            </a:br>
            <a:r>
              <a:rPr lang="en-US" dirty="0"/>
              <a:t>without any identifiable</a:t>
            </a:r>
            <a:br>
              <a:rPr lang="en-US" dirty="0"/>
            </a:br>
            <a:r>
              <a:rPr lang="en-US" dirty="0"/>
              <a:t>source of radiation. This</a:t>
            </a:r>
            <a:br>
              <a:rPr lang="en-US" dirty="0"/>
            </a:br>
            <a:r>
              <a:rPr lang="en-US" dirty="0"/>
              <a:t>is called background</a:t>
            </a:r>
            <a:br>
              <a:rPr lang="en-US" dirty="0"/>
            </a:br>
            <a:r>
              <a:rPr lang="en-US" dirty="0"/>
              <a:t>radiation</a:t>
            </a:r>
          </a:p>
        </p:txBody>
      </p:sp>
      <p:pic>
        <p:nvPicPr>
          <p:cNvPr id="6" name="Picture 5">
            <a:extLst>
              <a:ext uri="{FF2B5EF4-FFF2-40B4-BE49-F238E27FC236}">
                <a16:creationId xmlns:a16="http://schemas.microsoft.com/office/drawing/2014/main" id="{0F125B04-7EDC-AB0C-E809-F6F0EA52D906}"/>
              </a:ext>
            </a:extLst>
          </p:cNvPr>
          <p:cNvPicPr>
            <a:picLocks noChangeAspect="1"/>
          </p:cNvPicPr>
          <p:nvPr/>
        </p:nvPicPr>
        <p:blipFill>
          <a:blip r:embed="rId2"/>
          <a:stretch>
            <a:fillRect/>
          </a:stretch>
        </p:blipFill>
        <p:spPr>
          <a:xfrm>
            <a:off x="4508168" y="3083628"/>
            <a:ext cx="4252010" cy="3281364"/>
          </a:xfrm>
          <a:prstGeom prst="rect">
            <a:avLst/>
          </a:prstGeom>
        </p:spPr>
      </p:pic>
      <p:sp>
        <p:nvSpPr>
          <p:cNvPr id="7" name="Slide Number Placeholder 6">
            <a:extLst>
              <a:ext uri="{FF2B5EF4-FFF2-40B4-BE49-F238E27FC236}">
                <a16:creationId xmlns:a16="http://schemas.microsoft.com/office/drawing/2014/main" id="{7C4DA86A-BC05-5D51-2A33-35D336EE61AE}"/>
              </a:ext>
            </a:extLst>
          </p:cNvPr>
          <p:cNvSpPr>
            <a:spLocks noGrp="1"/>
          </p:cNvSpPr>
          <p:nvPr>
            <p:ph type="sldNum" sz="quarter" idx="10"/>
          </p:nvPr>
        </p:nvSpPr>
        <p:spPr/>
        <p:txBody>
          <a:bodyPr/>
          <a:lstStyle/>
          <a:p>
            <a:fld id="{C5DB56EC-E142-4263-99D2-5B737B5C9F29}" type="slidenum">
              <a:rPr lang="en-US" smtClean="0"/>
              <a:pPr/>
              <a:t>16</a:t>
            </a:fld>
            <a:endParaRPr lang="en-US" b="1" dirty="0"/>
          </a:p>
        </p:txBody>
      </p:sp>
    </p:spTree>
    <p:extLst>
      <p:ext uri="{BB962C8B-B14F-4D97-AF65-F5344CB8AC3E}">
        <p14:creationId xmlns:p14="http://schemas.microsoft.com/office/powerpoint/2010/main" val="2964237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B632A-3F4B-D917-3EA2-42587DB24EF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90B036-9F23-B26D-85CF-A121E42F613F}"/>
              </a:ext>
            </a:extLst>
          </p:cNvPr>
          <p:cNvSpPr>
            <a:spLocks noGrp="1"/>
          </p:cNvSpPr>
          <p:nvPr>
            <p:ph type="title"/>
          </p:nvPr>
        </p:nvSpPr>
        <p:spPr>
          <a:xfrm>
            <a:off x="361244" y="288954"/>
            <a:ext cx="8421512" cy="707886"/>
          </a:xfrm>
        </p:spPr>
        <p:txBody>
          <a:bodyPr/>
          <a:lstStyle/>
          <a:p>
            <a:r>
              <a:rPr lang="en-US" sz="4000" dirty="0"/>
              <a:t>Radiometric Dating</a:t>
            </a:r>
          </a:p>
        </p:txBody>
      </p:sp>
      <p:sp>
        <p:nvSpPr>
          <p:cNvPr id="5" name="Content Placeholder 4">
            <a:extLst>
              <a:ext uri="{FF2B5EF4-FFF2-40B4-BE49-F238E27FC236}">
                <a16:creationId xmlns:a16="http://schemas.microsoft.com/office/drawing/2014/main" id="{E468376C-E1BE-1A4F-A69E-73A718F36474}"/>
              </a:ext>
            </a:extLst>
          </p:cNvPr>
          <p:cNvSpPr>
            <a:spLocks noGrp="1"/>
          </p:cNvSpPr>
          <p:nvPr>
            <p:ph idx="1"/>
          </p:nvPr>
        </p:nvSpPr>
        <p:spPr>
          <a:xfrm>
            <a:off x="372533" y="1078524"/>
            <a:ext cx="8387645" cy="5469032"/>
          </a:xfrm>
        </p:spPr>
        <p:txBody>
          <a:bodyPr/>
          <a:lstStyle/>
          <a:p>
            <a:r>
              <a:rPr lang="en-US" sz="2200" dirty="0"/>
              <a:t>Radioisotopes can be used date object origin</a:t>
            </a:r>
          </a:p>
          <a:p>
            <a:r>
              <a:rPr lang="en-US" sz="2200" dirty="0"/>
              <a:t>Carbon-14 in particular can be used to date things that were living organisms (radiocarbon or carbon-14 dating)</a:t>
            </a:r>
          </a:p>
          <a:p>
            <a:r>
              <a:rPr lang="en-US" sz="2200" dirty="0"/>
              <a:t>Carbon-14:carbon-12</a:t>
            </a:r>
            <a:br>
              <a:rPr lang="en-US" sz="2200" dirty="0"/>
            </a:br>
            <a:r>
              <a:rPr lang="en-US" sz="2200" dirty="0"/>
              <a:t>ratio can be used to</a:t>
            </a:r>
            <a:br>
              <a:rPr lang="en-US" sz="2200" dirty="0"/>
            </a:br>
            <a:r>
              <a:rPr lang="en-US" sz="2200" dirty="0"/>
              <a:t>determine how long ago</a:t>
            </a:r>
            <a:br>
              <a:rPr lang="en-US" sz="2200" dirty="0"/>
            </a:br>
            <a:r>
              <a:rPr lang="en-US" sz="2200" dirty="0"/>
              <a:t>an organism lived. Ratio</a:t>
            </a:r>
            <a:br>
              <a:rPr lang="en-US" sz="2200" dirty="0"/>
            </a:br>
            <a:r>
              <a:rPr lang="en-US" sz="2200" dirty="0"/>
              <a:t>is constant while organism</a:t>
            </a:r>
            <a:br>
              <a:rPr lang="en-US" sz="2200" dirty="0"/>
            </a:br>
            <a:r>
              <a:rPr lang="en-US" sz="2200" dirty="0"/>
              <a:t>is alive, but decreases</a:t>
            </a:r>
            <a:br>
              <a:rPr lang="en-US" sz="2200" dirty="0"/>
            </a:br>
            <a:r>
              <a:rPr lang="en-US" sz="2200" dirty="0"/>
              <a:t>after death</a:t>
            </a:r>
            <a:br>
              <a:rPr lang="en-US" sz="2200" dirty="0"/>
            </a:br>
            <a:endParaRPr lang="en-US" sz="2200" dirty="0"/>
          </a:p>
          <a:p>
            <a:endParaRPr lang="en-US" dirty="0"/>
          </a:p>
        </p:txBody>
      </p:sp>
      <p:sp>
        <p:nvSpPr>
          <p:cNvPr id="7" name="Slide Number Placeholder 6">
            <a:extLst>
              <a:ext uri="{FF2B5EF4-FFF2-40B4-BE49-F238E27FC236}">
                <a16:creationId xmlns:a16="http://schemas.microsoft.com/office/drawing/2014/main" id="{6CA51C36-5F04-8DF0-DB93-95165E429579}"/>
              </a:ext>
            </a:extLst>
          </p:cNvPr>
          <p:cNvSpPr>
            <a:spLocks noGrp="1"/>
          </p:cNvSpPr>
          <p:nvPr>
            <p:ph type="sldNum" sz="quarter" idx="10"/>
          </p:nvPr>
        </p:nvSpPr>
        <p:spPr/>
        <p:txBody>
          <a:bodyPr/>
          <a:lstStyle/>
          <a:p>
            <a:fld id="{C5DB56EC-E142-4263-99D2-5B737B5C9F29}" type="slidenum">
              <a:rPr lang="en-US" smtClean="0"/>
              <a:pPr/>
              <a:t>17</a:t>
            </a:fld>
            <a:endParaRPr lang="en-US" b="1" dirty="0"/>
          </a:p>
        </p:txBody>
      </p:sp>
      <p:pic>
        <p:nvPicPr>
          <p:cNvPr id="3" name="Picture 2">
            <a:extLst>
              <a:ext uri="{FF2B5EF4-FFF2-40B4-BE49-F238E27FC236}">
                <a16:creationId xmlns:a16="http://schemas.microsoft.com/office/drawing/2014/main" id="{805BCECE-D2A5-C09F-48BA-E78DC3A644F4}"/>
              </a:ext>
            </a:extLst>
          </p:cNvPr>
          <p:cNvPicPr>
            <a:picLocks noChangeAspect="1"/>
          </p:cNvPicPr>
          <p:nvPr/>
        </p:nvPicPr>
        <p:blipFill>
          <a:blip r:embed="rId2"/>
          <a:stretch>
            <a:fillRect/>
          </a:stretch>
        </p:blipFill>
        <p:spPr>
          <a:xfrm>
            <a:off x="4442980" y="2641600"/>
            <a:ext cx="4450278" cy="3783717"/>
          </a:xfrm>
          <a:prstGeom prst="rect">
            <a:avLst/>
          </a:prstGeom>
        </p:spPr>
      </p:pic>
    </p:spTree>
    <p:extLst>
      <p:ext uri="{BB962C8B-B14F-4D97-AF65-F5344CB8AC3E}">
        <p14:creationId xmlns:p14="http://schemas.microsoft.com/office/powerpoint/2010/main" val="632292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6E6A50-711B-6979-CA1B-40A0757DEC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E2B3980-6819-6D1A-228D-CD920E17BA6D}"/>
              </a:ext>
            </a:extLst>
          </p:cNvPr>
          <p:cNvSpPr>
            <a:spLocks noGrp="1"/>
          </p:cNvSpPr>
          <p:nvPr>
            <p:ph type="title"/>
          </p:nvPr>
        </p:nvSpPr>
        <p:spPr>
          <a:xfrm>
            <a:off x="361244" y="233337"/>
            <a:ext cx="8421512" cy="830997"/>
          </a:xfrm>
        </p:spPr>
        <p:txBody>
          <a:bodyPr/>
          <a:lstStyle/>
          <a:p>
            <a:r>
              <a:rPr lang="en-US" dirty="0"/>
              <a:t>Atomic Fission &amp; Fusion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04D4A36-5059-BE18-4F03-B851FCF226CB}"/>
                  </a:ext>
                </a:extLst>
              </p:cNvPr>
              <p:cNvSpPr>
                <a:spLocks noGrp="1"/>
              </p:cNvSpPr>
              <p:nvPr>
                <p:ph idx="1"/>
              </p:nvPr>
            </p:nvSpPr>
            <p:spPr>
              <a:xfrm>
                <a:off x="361245" y="1211190"/>
                <a:ext cx="8404578" cy="5336364"/>
              </a:xfrm>
            </p:spPr>
            <p:txBody>
              <a:bodyPr/>
              <a:lstStyle/>
              <a:p>
                <a:r>
                  <a:rPr lang="en-US" sz="2200" dirty="0"/>
                  <a:t>Fission reactions are when</a:t>
                </a:r>
                <a:br>
                  <a:rPr lang="en-US" sz="2200" dirty="0"/>
                </a:br>
                <a:r>
                  <a:rPr lang="en-US" sz="2200" dirty="0"/>
                  <a:t>nuclei break up into two or</a:t>
                </a:r>
                <a:br>
                  <a:rPr lang="en-US" sz="2200" dirty="0"/>
                </a:br>
                <a:r>
                  <a:rPr lang="en-US" sz="2200" dirty="0"/>
                  <a:t>more smaller nuclei</a:t>
                </a:r>
              </a:p>
              <a:p>
                <a:pPr lvl="1"/>
                <a:r>
                  <a:rPr lang="en-US" dirty="0"/>
                  <a:t>In the fission reactor:</a:t>
                </a:r>
              </a:p>
              <a:p>
                <a:pPr marL="231775" lvl="1" indent="0">
                  <a:buNone/>
                </a:pPr>
                <a14:m>
                  <m:oMathPara xmlns:m="http://schemas.openxmlformats.org/officeDocument/2006/math">
                    <m:oMathParaPr>
                      <m:jc m:val="left"/>
                    </m:oMathParaPr>
                    <m:oMath xmlns:m="http://schemas.openxmlformats.org/officeDocument/2006/math">
                      <m:sPre>
                        <m:sPrePr>
                          <m:ctrlPr>
                            <a:rPr lang="en-US" i="1">
                              <a:latin typeface="Cambria Math" panose="02040503050406030204" pitchFamily="18" charset="0"/>
                            </a:rPr>
                          </m:ctrlPr>
                        </m:sPrePr>
                        <m:sub>
                          <m:r>
                            <a:rPr lang="en-US" b="0" i="0" smtClean="0">
                              <a:latin typeface="Cambria Math" panose="02040503050406030204" pitchFamily="18" charset="0"/>
                            </a:rPr>
                            <m:t>92</m:t>
                          </m:r>
                        </m:sub>
                        <m:sup>
                          <m:r>
                            <a:rPr lang="en-US" b="0" i="0" smtClean="0">
                              <a:latin typeface="Cambria Math" panose="02040503050406030204" pitchFamily="18" charset="0"/>
                            </a:rPr>
                            <m:t>2</m:t>
                          </m:r>
                          <m:r>
                            <a:rPr lang="en-US" b="0" i="1" smtClean="0">
                              <a:latin typeface="Cambria Math" panose="02040503050406030204" pitchFamily="18" charset="0"/>
                            </a:rPr>
                            <m:t>35</m:t>
                          </m:r>
                        </m:sup>
                        <m:e>
                          <m:r>
                            <m:rPr>
                              <m:sty m:val="p"/>
                            </m:rPr>
                            <a:rPr lang="en-US" b="0" i="0" smtClean="0">
                              <a:latin typeface="Cambria Math" panose="02040503050406030204" pitchFamily="18" charset="0"/>
                            </a:rPr>
                            <m:t>U</m:t>
                          </m:r>
                          <m:r>
                            <a:rPr lang="en-US" b="0" i="1" smtClean="0">
                              <a:latin typeface="Cambria Math" panose="02040503050406030204" pitchFamily="18" charset="0"/>
                            </a:rPr>
                            <m:t>+</m:t>
                          </m:r>
                          <m:sPre>
                            <m:sPrePr>
                              <m:ctrlPr>
                                <a:rPr lang="en-US" i="1">
                                  <a:latin typeface="Cambria Math" panose="02040503050406030204" pitchFamily="18" charset="0"/>
                                </a:rPr>
                              </m:ctrlPr>
                            </m:sPrePr>
                            <m:sub/>
                            <m:sup>
                              <m:r>
                                <a:rPr lang="en-US" b="0" i="0" smtClean="0">
                                  <a:latin typeface="Cambria Math" panose="02040503050406030204" pitchFamily="18" charset="0"/>
                                </a:rPr>
                                <m:t>1</m:t>
                              </m:r>
                            </m:sup>
                            <m:e>
                              <m:r>
                                <m:rPr>
                                  <m:sty m:val="p"/>
                                </m:rPr>
                                <a:rPr lang="en-US" b="0" i="0" smtClean="0">
                                  <a:latin typeface="Cambria Math" panose="02040503050406030204" pitchFamily="18" charset="0"/>
                                </a:rPr>
                                <m:t>n</m:t>
                              </m:r>
                            </m:e>
                          </m:sPre>
                        </m:e>
                      </m:sPre>
                      <m:r>
                        <a:rPr lang="en-US">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56</m:t>
                          </m:r>
                        </m:sub>
                        <m:sup>
                          <m:r>
                            <a:rPr lang="en-US" b="0" i="0" smtClean="0">
                              <a:latin typeface="Cambria Math" panose="02040503050406030204" pitchFamily="18" charset="0"/>
                            </a:rPr>
                            <m:t>141</m:t>
                          </m:r>
                        </m:sup>
                        <m:e>
                          <m:r>
                            <m:rPr>
                              <m:sty m:val="p"/>
                            </m:rPr>
                            <a:rPr lang="en-US" b="0" i="0" smtClean="0">
                              <a:latin typeface="Cambria Math" panose="02040503050406030204" pitchFamily="18" charset="0"/>
                            </a:rPr>
                            <m:t>Ba</m:t>
                          </m:r>
                          <m:r>
                            <a:rPr lang="en-US">
                              <a:latin typeface="Cambria Math" panose="02040503050406030204" pitchFamily="18" charset="0"/>
                            </a:rPr>
                            <m:t>+</m:t>
                          </m:r>
                        </m:e>
                      </m:sPre>
                      <m:sPre>
                        <m:sPrePr>
                          <m:ctrlPr>
                            <a:rPr lang="en-US" i="1">
                              <a:latin typeface="Cambria Math" panose="02040503050406030204" pitchFamily="18" charset="0"/>
                            </a:rPr>
                          </m:ctrlPr>
                        </m:sPrePr>
                        <m:sub>
                          <m:r>
                            <a:rPr lang="en-US" b="0" i="1" smtClean="0">
                              <a:latin typeface="Cambria Math" panose="02040503050406030204" pitchFamily="18" charset="0"/>
                            </a:rPr>
                            <m:t>36</m:t>
                          </m:r>
                        </m:sub>
                        <m:sup>
                          <m:r>
                            <a:rPr lang="en-US" b="0" i="1" smtClean="0">
                              <a:latin typeface="Cambria Math" panose="02040503050406030204" pitchFamily="18" charset="0"/>
                            </a:rPr>
                            <m:t>92</m:t>
                          </m:r>
                        </m:sup>
                        <m:e>
                          <m:r>
                            <m:rPr>
                              <m:sty m:val="p"/>
                            </m:rPr>
                            <a:rPr lang="en-US" b="0" i="0" smtClean="0">
                              <a:latin typeface="Cambria Math" panose="02040503050406030204" pitchFamily="18" charset="0"/>
                            </a:rPr>
                            <m:t>Kr</m:t>
                          </m:r>
                        </m:e>
                      </m:sPre>
                      <m:r>
                        <a:rPr lang="en-US" b="0" i="1" smtClean="0">
                          <a:latin typeface="Cambria Math" panose="02040503050406030204" pitchFamily="18" charset="0"/>
                        </a:rPr>
                        <m:t>+3</m:t>
                      </m:r>
                      <m:sPre>
                        <m:sPrePr>
                          <m:ctrlPr>
                            <a:rPr lang="en-US" i="1">
                              <a:latin typeface="Cambria Math" panose="02040503050406030204" pitchFamily="18" charset="0"/>
                            </a:rPr>
                          </m:ctrlPr>
                        </m:sPrePr>
                        <m:sub/>
                        <m:sup>
                          <m:r>
                            <a:rPr lang="en-US">
                              <a:latin typeface="Cambria Math" panose="02040503050406030204" pitchFamily="18" charset="0"/>
                            </a:rPr>
                            <m:t>1</m:t>
                          </m:r>
                        </m:sup>
                        <m:e>
                          <m:r>
                            <m:rPr>
                              <m:sty m:val="p"/>
                            </m:rPr>
                            <a:rPr lang="en-US">
                              <a:latin typeface="Cambria Math" panose="02040503050406030204" pitchFamily="18" charset="0"/>
                            </a:rPr>
                            <m:t>n</m:t>
                          </m:r>
                        </m:e>
                      </m:sPre>
                      <m:r>
                        <a:rPr lang="en-US" b="0" i="1" smtClean="0">
                          <a:latin typeface="Cambria Math" panose="02040503050406030204" pitchFamily="18" charset="0"/>
                        </a:rPr>
                        <m:t>+200 </m:t>
                      </m:r>
                      <m:r>
                        <m:rPr>
                          <m:sty m:val="p"/>
                        </m:rPr>
                        <a:rPr lang="en-US" b="0" i="0" smtClean="0">
                          <a:latin typeface="Cambria Math" panose="02040503050406030204" pitchFamily="18" charset="0"/>
                        </a:rPr>
                        <m:t>MeV</m:t>
                      </m:r>
                    </m:oMath>
                  </m:oMathPara>
                </a14:m>
                <a:br>
                  <a:rPr lang="en-US" i="1" dirty="0">
                    <a:latin typeface="Cambria Math" panose="02040503050406030204" pitchFamily="18" charset="0"/>
                  </a:rPr>
                </a:br>
                <a:endParaRPr lang="en-US" dirty="0"/>
              </a:p>
              <a:p>
                <a:r>
                  <a:rPr lang="en-US" sz="2200" dirty="0"/>
                  <a:t>Fusion reactions are when</a:t>
                </a:r>
                <a:br>
                  <a:rPr lang="en-US" sz="2200" dirty="0"/>
                </a:br>
                <a:r>
                  <a:rPr lang="en-US" sz="2200" dirty="0"/>
                  <a:t>nuclei are brought together</a:t>
                </a:r>
                <a:br>
                  <a:rPr lang="en-US" sz="2200" dirty="0"/>
                </a:br>
                <a:r>
                  <a:rPr lang="en-US" sz="2200" dirty="0"/>
                  <a:t>to form larger nuclei</a:t>
                </a:r>
              </a:p>
              <a:p>
                <a:pPr lvl="1"/>
                <a:r>
                  <a:rPr lang="en-US" dirty="0"/>
                  <a:t>In the Sun:</a:t>
                </a:r>
                <a:endParaRPr lang="en-US" i="1" dirty="0">
                  <a:latin typeface="Cambria Math" panose="02040503050406030204" pitchFamily="18" charset="0"/>
                </a:endParaRPr>
              </a:p>
              <a:p>
                <a:pPr marL="573088" lvl="1" indent="0">
                  <a:buNone/>
                </a:pPr>
                <a14:m>
                  <m:oMathPara xmlns:m="http://schemas.openxmlformats.org/officeDocument/2006/math">
                    <m:oMathParaPr>
                      <m:jc m:val="left"/>
                    </m:oMathParaPr>
                    <m:oMath xmlns:m="http://schemas.openxmlformats.org/officeDocument/2006/math">
                      <m:sPre>
                        <m:sPrePr>
                          <m:ctrlPr>
                            <a:rPr lang="en-US" i="1" smtClean="0">
                              <a:latin typeface="Cambria Math" panose="02040503050406030204" pitchFamily="18" charset="0"/>
                            </a:rPr>
                          </m:ctrlPr>
                        </m:sPrePr>
                        <m:sub>
                          <m:r>
                            <a:rPr lang="en-US" b="0" i="0" smtClean="0">
                              <a:latin typeface="Cambria Math" panose="02040503050406030204" pitchFamily="18" charset="0"/>
                            </a:rPr>
                            <m:t>1</m:t>
                          </m:r>
                        </m:sub>
                        <m:sup>
                          <m:r>
                            <a:rPr lang="en-US" b="0" i="0" smtClean="0">
                              <a:latin typeface="Cambria Math" panose="02040503050406030204" pitchFamily="18" charset="0"/>
                            </a:rPr>
                            <m:t>1</m:t>
                          </m:r>
                        </m:sup>
                        <m:e>
                          <m:r>
                            <m:rPr>
                              <m:sty m:val="p"/>
                            </m:rPr>
                            <a:rPr lang="en-US" b="0" i="0" smtClean="0">
                              <a:latin typeface="Cambria Math" panose="02040503050406030204" pitchFamily="18" charset="0"/>
                            </a:rPr>
                            <m:t>H</m:t>
                          </m:r>
                        </m:e>
                      </m:sPre>
                      <m:r>
                        <a:rPr lang="en-US" b="0" i="0" smtClean="0">
                          <a:latin typeface="Cambria Math" panose="02040503050406030204" pitchFamily="18" charset="0"/>
                        </a:rPr>
                        <m:t>+</m:t>
                      </m:r>
                      <m:sPre>
                        <m:sPrePr>
                          <m:ctrlPr>
                            <a:rPr lang="en-US" i="1">
                              <a:latin typeface="Cambria Math" panose="02040503050406030204" pitchFamily="18" charset="0"/>
                            </a:rPr>
                          </m:ctrlPr>
                        </m:sPrePr>
                        <m:sub>
                          <m:r>
                            <a:rPr lang="en-US" i="0">
                              <a:latin typeface="Cambria Math" panose="02040503050406030204" pitchFamily="18" charset="0"/>
                            </a:rPr>
                            <m:t>1</m:t>
                          </m:r>
                        </m:sub>
                        <m:sup>
                          <m:r>
                            <a:rPr lang="en-US" i="0">
                              <a:latin typeface="Cambria Math" panose="02040503050406030204" pitchFamily="18" charset="0"/>
                            </a:rPr>
                            <m:t>1</m:t>
                          </m:r>
                        </m:sup>
                        <m:e>
                          <m:r>
                            <m:rPr>
                              <m:sty m:val="p"/>
                            </m:rPr>
                            <a:rPr lang="en-US" i="0">
                              <a:latin typeface="Cambria Math" panose="02040503050406030204" pitchFamily="18" charset="0"/>
                            </a:rPr>
                            <m:t>H</m:t>
                          </m:r>
                        </m:e>
                      </m:sPre>
                      <m:r>
                        <a:rPr lang="en-US" i="0" smtClean="0">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i="0">
                              <a:latin typeface="Cambria Math" panose="02040503050406030204" pitchFamily="18" charset="0"/>
                            </a:rPr>
                            <m:t>1</m:t>
                          </m:r>
                        </m:sub>
                        <m:sup>
                          <m:r>
                            <a:rPr lang="en-US" b="0" i="0" smtClean="0">
                              <a:latin typeface="Cambria Math" panose="02040503050406030204" pitchFamily="18" charset="0"/>
                            </a:rPr>
                            <m:t>2</m:t>
                          </m:r>
                        </m:sup>
                        <m:e>
                          <m:r>
                            <m:rPr>
                              <m:sty m:val="p"/>
                            </m:rPr>
                            <a:rPr lang="en-US" i="0">
                              <a:latin typeface="Cambria Math" panose="02040503050406030204" pitchFamily="18" charset="0"/>
                            </a:rPr>
                            <m:t>H</m:t>
                          </m:r>
                          <m:r>
                            <a:rPr lang="en-US" b="0" i="0" smtClean="0">
                              <a:latin typeface="Cambria Math" panose="02040503050406030204" pitchFamily="18" charset="0"/>
                            </a:rPr>
                            <m:t>+</m:t>
                          </m:r>
                        </m:e>
                      </m:sPre>
                      <m:sPre>
                        <m:sPrePr>
                          <m:ctrlPr>
                            <a:rPr lang="en-US" i="1" smtClean="0">
                              <a:latin typeface="Cambria Math" panose="02040503050406030204" pitchFamily="18" charset="0"/>
                            </a:rPr>
                          </m:ctrlPr>
                        </m:sPrePr>
                        <m:sub>
                          <m:r>
                            <a:rPr lang="en-US" b="0" i="1" smtClean="0">
                              <a:latin typeface="Cambria Math" panose="02040503050406030204" pitchFamily="18" charset="0"/>
                            </a:rPr>
                            <m:t>1</m:t>
                          </m:r>
                        </m:sub>
                        <m:sup>
                          <m:r>
                            <a:rPr lang="en-US" b="0" i="1" smtClean="0">
                              <a:latin typeface="Cambria Math" panose="02040503050406030204" pitchFamily="18" charset="0"/>
                            </a:rPr>
                            <m:t>0</m:t>
                          </m:r>
                        </m:sup>
                        <m:e>
                          <m:sSup>
                            <m:sSupPr>
                              <m:ctrlPr>
                                <a:rPr lang="en-US" i="1" smtClean="0">
                                  <a:latin typeface="Cambria Math" panose="02040503050406030204" pitchFamily="18" charset="0"/>
                                </a:rPr>
                              </m:ctrlPr>
                            </m:sSupPr>
                            <m:e>
                              <m:r>
                                <m:rPr>
                                  <m:sty m:val="p"/>
                                </m:rPr>
                                <a:rPr lang="en-US" b="0" i="0" smtClean="0">
                                  <a:latin typeface="Cambria Math" panose="02040503050406030204" pitchFamily="18" charset="0"/>
                                </a:rPr>
                                <m:t>e</m:t>
                              </m:r>
                            </m:e>
                            <m:sup>
                              <m:r>
                                <a:rPr lang="en-US" b="0" i="1" smtClean="0">
                                  <a:latin typeface="Cambria Math" panose="02040503050406030204" pitchFamily="18" charset="0"/>
                                </a:rPr>
                                <m:t>+</m:t>
                              </m:r>
                            </m:sup>
                          </m:sSup>
                        </m:e>
                      </m:sPre>
                    </m:oMath>
                  </m:oMathPara>
                </a14:m>
                <a:endParaRPr lang="en-US" b="0" i="1" dirty="0">
                  <a:latin typeface="Cambria Math" panose="02040503050406030204" pitchFamily="18" charset="0"/>
                </a:endParaRPr>
              </a:p>
              <a:p>
                <a:pPr marL="573088" lvl="1" indent="0">
                  <a:buNone/>
                </a:pPr>
                <a14:m>
                  <m:oMathPara xmlns:m="http://schemas.openxmlformats.org/officeDocument/2006/math">
                    <m:oMathParaPr>
                      <m:jc m:val="left"/>
                    </m:oMathParaPr>
                    <m:oMath xmlns:m="http://schemas.openxmlformats.org/officeDocument/2006/math">
                      <m:sPre>
                        <m:sPrePr>
                          <m:ctrlPr>
                            <a:rPr lang="en-US" i="1">
                              <a:latin typeface="Cambria Math" panose="02040503050406030204" pitchFamily="18" charset="0"/>
                            </a:rPr>
                          </m:ctrlPr>
                        </m:sPrePr>
                        <m:sub>
                          <m:r>
                            <a:rPr lang="en-US">
                              <a:latin typeface="Cambria Math" panose="02040503050406030204" pitchFamily="18" charset="0"/>
                            </a:rPr>
                            <m:t>1</m:t>
                          </m:r>
                        </m:sub>
                        <m:sup>
                          <m:r>
                            <a:rPr lang="en-US" b="0" i="1" smtClean="0">
                              <a:latin typeface="Cambria Math" panose="02040503050406030204" pitchFamily="18" charset="0"/>
                            </a:rPr>
                            <m:t>2</m:t>
                          </m:r>
                        </m:sup>
                        <m:e>
                          <m:r>
                            <m:rPr>
                              <m:sty m:val="p"/>
                            </m:rPr>
                            <a:rPr lang="en-US">
                              <a:latin typeface="Cambria Math" panose="02040503050406030204" pitchFamily="18" charset="0"/>
                            </a:rPr>
                            <m:t>H</m:t>
                          </m:r>
                        </m:e>
                      </m:sPre>
                      <m:r>
                        <a:rPr lang="en-US">
                          <a:latin typeface="Cambria Math" panose="02040503050406030204" pitchFamily="18" charset="0"/>
                        </a:rPr>
                        <m:t>+</m:t>
                      </m:r>
                      <m:sPre>
                        <m:sPrePr>
                          <m:ctrlPr>
                            <a:rPr lang="en-US" i="1">
                              <a:latin typeface="Cambria Math" panose="02040503050406030204" pitchFamily="18" charset="0"/>
                            </a:rPr>
                          </m:ctrlPr>
                        </m:sPrePr>
                        <m:sub>
                          <m:r>
                            <a:rPr lang="en-US">
                              <a:latin typeface="Cambria Math" panose="02040503050406030204" pitchFamily="18" charset="0"/>
                            </a:rPr>
                            <m:t>1</m:t>
                          </m:r>
                        </m:sub>
                        <m:sup>
                          <m:r>
                            <a:rPr lang="en-US">
                              <a:latin typeface="Cambria Math" panose="02040503050406030204" pitchFamily="18" charset="0"/>
                            </a:rPr>
                            <m:t>1</m:t>
                          </m:r>
                        </m:sup>
                        <m:e>
                          <m:r>
                            <m:rPr>
                              <m:sty m:val="p"/>
                            </m:rPr>
                            <a:rPr lang="en-US">
                              <a:latin typeface="Cambria Math" panose="02040503050406030204" pitchFamily="18" charset="0"/>
                            </a:rPr>
                            <m:t>H</m:t>
                          </m:r>
                        </m:e>
                      </m:sPre>
                      <m:r>
                        <a:rPr lang="en-US">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2</m:t>
                          </m:r>
                        </m:sub>
                        <m:sup>
                          <m:r>
                            <a:rPr lang="en-US" b="0" i="0" smtClean="0">
                              <a:latin typeface="Cambria Math" panose="02040503050406030204" pitchFamily="18" charset="0"/>
                            </a:rPr>
                            <m:t>3</m:t>
                          </m:r>
                        </m:sup>
                        <m:e>
                          <m:r>
                            <m:rPr>
                              <m:sty m:val="p"/>
                            </m:rPr>
                            <a:rPr lang="en-US">
                              <a:latin typeface="Cambria Math" panose="02040503050406030204" pitchFamily="18" charset="0"/>
                            </a:rPr>
                            <m:t>H</m:t>
                          </m:r>
                          <m:r>
                            <a:rPr lang="en-US">
                              <a:latin typeface="Cambria Math" panose="02040503050406030204" pitchFamily="18" charset="0"/>
                            </a:rPr>
                            <m:t>+</m:t>
                          </m:r>
                        </m:e>
                      </m:sPre>
                      <m:r>
                        <m:rPr>
                          <m:sty m:val="p"/>
                        </m:rPr>
                        <a:rPr lang="el-GR" i="1" smtClean="0">
                          <a:latin typeface="Cambria Math" panose="02040503050406030204" pitchFamily="18" charset="0"/>
                          <a:ea typeface="Cambria Math" panose="02040503050406030204" pitchFamily="18" charset="0"/>
                        </a:rPr>
                        <m:t>γ</m:t>
                      </m:r>
                    </m:oMath>
                  </m:oMathPara>
                </a14:m>
                <a:endParaRPr lang="en-US" i="1" dirty="0">
                  <a:latin typeface="Cambria Math" panose="02040503050406030204" pitchFamily="18" charset="0"/>
                  <a:ea typeface="Cambria Math" panose="02040503050406030204" pitchFamily="18" charset="0"/>
                </a:endParaRPr>
              </a:p>
              <a:p>
                <a:pPr marL="573088" lvl="1" indent="0">
                  <a:buNone/>
                </a:pPr>
                <a14:m>
                  <m:oMathPara xmlns:m="http://schemas.openxmlformats.org/officeDocument/2006/math">
                    <m:oMathParaPr>
                      <m:jc m:val="left"/>
                    </m:oMathParaPr>
                    <m:oMath xmlns:m="http://schemas.openxmlformats.org/officeDocument/2006/math">
                      <m:sPre>
                        <m:sPrePr>
                          <m:ctrlPr>
                            <a:rPr lang="en-US" i="1">
                              <a:latin typeface="Cambria Math" panose="02040503050406030204" pitchFamily="18" charset="0"/>
                            </a:rPr>
                          </m:ctrlPr>
                        </m:sPrePr>
                        <m:sub>
                          <m:r>
                            <a:rPr lang="en-US" b="0" i="0" smtClean="0">
                              <a:latin typeface="Cambria Math" panose="02040503050406030204" pitchFamily="18" charset="0"/>
                            </a:rPr>
                            <m:t>2</m:t>
                          </m:r>
                        </m:sub>
                        <m:sup>
                          <m:r>
                            <a:rPr lang="en-US" b="0" i="0" smtClean="0">
                              <a:latin typeface="Cambria Math" panose="02040503050406030204" pitchFamily="18" charset="0"/>
                            </a:rPr>
                            <m:t>3</m:t>
                          </m:r>
                        </m:sup>
                        <m:e>
                          <m:r>
                            <m:rPr>
                              <m:sty m:val="p"/>
                            </m:rPr>
                            <a:rPr lang="en-US">
                              <a:latin typeface="Cambria Math" panose="02040503050406030204" pitchFamily="18" charset="0"/>
                            </a:rPr>
                            <m:t>H</m:t>
                          </m:r>
                          <m:r>
                            <m:rPr>
                              <m:sty m:val="p"/>
                            </m:rPr>
                            <a:rPr lang="en-US" b="0" i="0" smtClean="0">
                              <a:latin typeface="Cambria Math" panose="02040503050406030204" pitchFamily="18" charset="0"/>
                            </a:rPr>
                            <m:t>e</m:t>
                          </m:r>
                        </m:e>
                      </m:sPre>
                      <m:r>
                        <a:rPr lang="en-US">
                          <a:latin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2</m:t>
                          </m:r>
                        </m:sub>
                        <m:sup>
                          <m:r>
                            <a:rPr lang="en-US" b="0" i="0" smtClean="0">
                              <a:latin typeface="Cambria Math" panose="02040503050406030204" pitchFamily="18" charset="0"/>
                            </a:rPr>
                            <m:t>3</m:t>
                          </m:r>
                        </m:sup>
                        <m:e>
                          <m:r>
                            <m:rPr>
                              <m:sty m:val="p"/>
                            </m:rPr>
                            <a:rPr lang="en-US">
                              <a:latin typeface="Cambria Math" panose="02040503050406030204" pitchFamily="18" charset="0"/>
                            </a:rPr>
                            <m:t>H</m:t>
                          </m:r>
                          <m:r>
                            <m:rPr>
                              <m:sty m:val="p"/>
                            </m:rPr>
                            <a:rPr lang="en-US" b="0" i="0" smtClean="0">
                              <a:latin typeface="Cambria Math" panose="02040503050406030204" pitchFamily="18" charset="0"/>
                            </a:rPr>
                            <m:t>e</m:t>
                          </m:r>
                        </m:e>
                      </m:sPre>
                      <m:r>
                        <a:rPr lang="en-US">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2</m:t>
                          </m:r>
                        </m:sub>
                        <m:sup>
                          <m:r>
                            <a:rPr lang="en-US" b="0" i="0" smtClean="0">
                              <a:latin typeface="Cambria Math" panose="02040503050406030204" pitchFamily="18" charset="0"/>
                            </a:rPr>
                            <m:t>4</m:t>
                          </m:r>
                        </m:sup>
                        <m:e>
                          <m:r>
                            <m:rPr>
                              <m:sty m:val="p"/>
                            </m:rPr>
                            <a:rPr lang="en-US" b="0" i="0" smtClean="0">
                              <a:latin typeface="Cambria Math" panose="02040503050406030204" pitchFamily="18" charset="0"/>
                            </a:rPr>
                            <m:t>He</m:t>
                          </m:r>
                          <m:r>
                            <a:rPr lang="en-US">
                              <a:latin typeface="Cambria Math" panose="02040503050406030204" pitchFamily="18" charset="0"/>
                            </a:rPr>
                            <m:t>+</m:t>
                          </m:r>
                        </m:e>
                      </m:sPre>
                      <m:r>
                        <a:rPr lang="en-US" b="0" i="1" smtClean="0">
                          <a:latin typeface="Cambria Math" panose="02040503050406030204" pitchFamily="18" charset="0"/>
                        </a:rPr>
                        <m:t>2 </m:t>
                      </m:r>
                      <m:sPre>
                        <m:sPrePr>
                          <m:ctrlPr>
                            <a:rPr lang="en-US" i="1" smtClean="0">
                              <a:latin typeface="Cambria Math" panose="02040503050406030204" pitchFamily="18" charset="0"/>
                            </a:rPr>
                          </m:ctrlPr>
                        </m:sPrePr>
                        <m:sub>
                          <m:r>
                            <a:rPr lang="en-US" i="1">
                              <a:latin typeface="Cambria Math" panose="02040503050406030204" pitchFamily="18" charset="0"/>
                            </a:rPr>
                            <m:t>1</m:t>
                          </m:r>
                        </m:sub>
                        <m:sup>
                          <m:r>
                            <a:rPr lang="en-US" b="0" i="1" smtClean="0">
                              <a:latin typeface="Cambria Math" panose="02040503050406030204" pitchFamily="18" charset="0"/>
                            </a:rPr>
                            <m:t>1</m:t>
                          </m:r>
                        </m:sup>
                        <m:e>
                          <m:r>
                            <a:rPr lang="en-US" b="0" i="1" smtClean="0">
                              <a:latin typeface="Cambria Math" panose="02040503050406030204" pitchFamily="18" charset="0"/>
                            </a:rPr>
                            <m:t>𝐻</m:t>
                          </m:r>
                        </m:e>
                      </m:sPre>
                    </m:oMath>
                  </m:oMathPara>
                </a14:m>
                <a:endParaRPr lang="en-US" dirty="0"/>
              </a:p>
              <a:p>
                <a:pPr lvl="1"/>
                <a:r>
                  <a:rPr lang="en-US" dirty="0"/>
                  <a:t>In fusion reactor:</a:t>
                </a:r>
                <a:endParaRPr lang="en-US" i="1" dirty="0">
                  <a:latin typeface="Cambria Math" panose="02040503050406030204" pitchFamily="18" charset="0"/>
                </a:endParaRPr>
              </a:p>
              <a:p>
                <a:pPr marL="573088" lvl="1" indent="0">
                  <a:buNone/>
                </a:pPr>
                <a14:m>
                  <m:oMathPara xmlns:m="http://schemas.openxmlformats.org/officeDocument/2006/math">
                    <m:oMathParaPr>
                      <m:jc m:val="left"/>
                    </m:oMathParaPr>
                    <m:oMath xmlns:m="http://schemas.openxmlformats.org/officeDocument/2006/math">
                      <m:sPre>
                        <m:sPrePr>
                          <m:ctrlPr>
                            <a:rPr lang="en-US" i="1">
                              <a:latin typeface="Cambria Math" panose="02040503050406030204" pitchFamily="18" charset="0"/>
                            </a:rPr>
                          </m:ctrlPr>
                        </m:sPrePr>
                        <m:sub>
                          <m:r>
                            <a:rPr lang="en-US">
                              <a:latin typeface="Cambria Math" panose="02040503050406030204" pitchFamily="18" charset="0"/>
                            </a:rPr>
                            <m:t>1</m:t>
                          </m:r>
                        </m:sub>
                        <m:sup>
                          <m:r>
                            <a:rPr lang="en-US" b="0" i="0" smtClean="0">
                              <a:latin typeface="Cambria Math" panose="02040503050406030204" pitchFamily="18" charset="0"/>
                            </a:rPr>
                            <m:t>2</m:t>
                          </m:r>
                        </m:sup>
                        <m:e>
                          <m:r>
                            <m:rPr>
                              <m:sty m:val="p"/>
                            </m:rPr>
                            <a:rPr lang="en-US">
                              <a:latin typeface="Cambria Math" panose="02040503050406030204" pitchFamily="18" charset="0"/>
                            </a:rPr>
                            <m:t>H</m:t>
                          </m:r>
                        </m:e>
                      </m:sPre>
                      <m:r>
                        <a:rPr lang="en-US">
                          <a:latin typeface="Cambria Math" panose="02040503050406030204" pitchFamily="18" charset="0"/>
                        </a:rPr>
                        <m:t>+</m:t>
                      </m:r>
                      <m:sPre>
                        <m:sPrePr>
                          <m:ctrlPr>
                            <a:rPr lang="en-US" i="1">
                              <a:latin typeface="Cambria Math" panose="02040503050406030204" pitchFamily="18" charset="0"/>
                            </a:rPr>
                          </m:ctrlPr>
                        </m:sPrePr>
                        <m:sub>
                          <m:r>
                            <a:rPr lang="en-US">
                              <a:latin typeface="Cambria Math" panose="02040503050406030204" pitchFamily="18" charset="0"/>
                            </a:rPr>
                            <m:t>1</m:t>
                          </m:r>
                        </m:sub>
                        <m:sup>
                          <m:r>
                            <a:rPr lang="en-US" b="0" i="0" smtClean="0">
                              <a:latin typeface="Cambria Math" panose="02040503050406030204" pitchFamily="18" charset="0"/>
                            </a:rPr>
                            <m:t>3</m:t>
                          </m:r>
                        </m:sup>
                        <m:e>
                          <m:r>
                            <m:rPr>
                              <m:sty m:val="p"/>
                            </m:rPr>
                            <a:rPr lang="en-US">
                              <a:latin typeface="Cambria Math" panose="02040503050406030204" pitchFamily="18" charset="0"/>
                            </a:rPr>
                            <m:t>H</m:t>
                          </m:r>
                        </m:e>
                      </m:sPre>
                      <m:r>
                        <a:rPr lang="en-US">
                          <a:latin typeface="Cambria Math" panose="02040503050406030204" pitchFamily="18" charset="0"/>
                          <a:ea typeface="Cambria Math" panose="02040503050406030204" pitchFamily="18" charset="0"/>
                        </a:rPr>
                        <m:t>→</m:t>
                      </m:r>
                      <m:sPre>
                        <m:sPrePr>
                          <m:ctrlPr>
                            <a:rPr lang="en-US" i="1">
                              <a:latin typeface="Cambria Math" panose="02040503050406030204" pitchFamily="18" charset="0"/>
                            </a:rPr>
                          </m:ctrlPr>
                        </m:sPrePr>
                        <m:sub>
                          <m:r>
                            <a:rPr lang="en-US" b="0" i="0" smtClean="0">
                              <a:latin typeface="Cambria Math" panose="02040503050406030204" pitchFamily="18" charset="0"/>
                            </a:rPr>
                            <m:t>2</m:t>
                          </m:r>
                        </m:sub>
                        <m:sup>
                          <m:r>
                            <a:rPr lang="en-US" b="0" i="0" smtClean="0">
                              <a:latin typeface="Cambria Math" panose="02040503050406030204" pitchFamily="18" charset="0"/>
                            </a:rPr>
                            <m:t>4</m:t>
                          </m:r>
                        </m:sup>
                        <m:e>
                          <m:r>
                            <m:rPr>
                              <m:sty m:val="p"/>
                            </m:rPr>
                            <a:rPr lang="en-US" b="0" i="0" smtClean="0">
                              <a:latin typeface="Cambria Math" panose="02040503050406030204" pitchFamily="18" charset="0"/>
                            </a:rPr>
                            <m:t>He</m:t>
                          </m:r>
                          <m:r>
                            <a:rPr lang="en-US">
                              <a:latin typeface="Cambria Math" panose="02040503050406030204" pitchFamily="18" charset="0"/>
                            </a:rPr>
                            <m:t>+</m:t>
                          </m:r>
                        </m:e>
                      </m:sPre>
                      <m:sPre>
                        <m:sPrePr>
                          <m:ctrlPr>
                            <a:rPr lang="en-US" i="1" smtClean="0">
                              <a:latin typeface="Cambria Math" panose="02040503050406030204" pitchFamily="18" charset="0"/>
                            </a:rPr>
                          </m:ctrlPr>
                        </m:sPrePr>
                        <m:sub/>
                        <m:sup>
                          <m:r>
                            <a:rPr lang="en-US" b="0" i="1" smtClean="0">
                              <a:latin typeface="Cambria Math" panose="02040503050406030204" pitchFamily="18" charset="0"/>
                            </a:rPr>
                            <m:t>1</m:t>
                          </m:r>
                        </m:sup>
                        <m:e>
                          <m:r>
                            <m:rPr>
                              <m:sty m:val="p"/>
                            </m:rPr>
                            <a:rPr lang="en-US" b="0" i="0" smtClean="0">
                              <a:latin typeface="Cambria Math" panose="02040503050406030204" pitchFamily="18" charset="0"/>
                            </a:rPr>
                            <m:t>n</m:t>
                          </m:r>
                        </m:e>
                      </m:sPre>
                      <m:r>
                        <a:rPr lang="en-US" b="0" i="1" smtClean="0">
                          <a:latin typeface="Cambria Math" panose="02040503050406030204" pitchFamily="18" charset="0"/>
                        </a:rPr>
                        <m:t>+17.6 </m:t>
                      </m:r>
                      <m:r>
                        <m:rPr>
                          <m:sty m:val="p"/>
                        </m:rPr>
                        <a:rPr lang="en-US" b="0" i="0" smtClean="0">
                          <a:latin typeface="Cambria Math" panose="02040503050406030204" pitchFamily="18" charset="0"/>
                        </a:rPr>
                        <m:t>MeV</m:t>
                      </m:r>
                    </m:oMath>
                  </m:oMathPara>
                </a14:m>
                <a:endParaRPr lang="en-US" dirty="0"/>
              </a:p>
            </p:txBody>
          </p:sp>
        </mc:Choice>
        <mc:Fallback>
          <p:sp>
            <p:nvSpPr>
              <p:cNvPr id="5" name="Content Placeholder 4">
                <a:extLst>
                  <a:ext uri="{FF2B5EF4-FFF2-40B4-BE49-F238E27FC236}">
                    <a16:creationId xmlns:a16="http://schemas.microsoft.com/office/drawing/2014/main" id="{804D4A36-5059-BE18-4F03-B851FCF226CB}"/>
                  </a:ext>
                </a:extLst>
              </p:cNvPr>
              <p:cNvSpPr>
                <a:spLocks noGrp="1" noRot="1" noChangeAspect="1" noMove="1" noResize="1" noEditPoints="1" noAdjustHandles="1" noChangeArrowheads="1" noChangeShapeType="1" noTextEdit="1"/>
              </p:cNvSpPr>
              <p:nvPr>
                <p:ph idx="1"/>
              </p:nvPr>
            </p:nvSpPr>
            <p:spPr>
              <a:xfrm>
                <a:off x="361245" y="1211190"/>
                <a:ext cx="8404578" cy="5336364"/>
              </a:xfrm>
              <a:blipFill>
                <a:blip r:embed="rId2"/>
                <a:stretch>
                  <a:fillRect l="-943" t="-8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E674191A-5BCC-86DB-54DA-9C8A0E01C58F}"/>
              </a:ext>
            </a:extLst>
          </p:cNvPr>
          <p:cNvPicPr>
            <a:picLocks noChangeAspect="1"/>
          </p:cNvPicPr>
          <p:nvPr/>
        </p:nvPicPr>
        <p:blipFill>
          <a:blip r:embed="rId3"/>
          <a:stretch>
            <a:fillRect/>
          </a:stretch>
        </p:blipFill>
        <p:spPr>
          <a:xfrm>
            <a:off x="5282940" y="3715976"/>
            <a:ext cx="3371998" cy="2831578"/>
          </a:xfrm>
          <a:prstGeom prst="rect">
            <a:avLst/>
          </a:prstGeom>
        </p:spPr>
      </p:pic>
      <p:sp>
        <p:nvSpPr>
          <p:cNvPr id="7" name="Slide Number Placeholder 6">
            <a:extLst>
              <a:ext uri="{FF2B5EF4-FFF2-40B4-BE49-F238E27FC236}">
                <a16:creationId xmlns:a16="http://schemas.microsoft.com/office/drawing/2014/main" id="{B207ABDA-2437-2A3F-72E6-30266F87E3DF}"/>
              </a:ext>
            </a:extLst>
          </p:cNvPr>
          <p:cNvSpPr>
            <a:spLocks noGrp="1"/>
          </p:cNvSpPr>
          <p:nvPr>
            <p:ph type="sldNum" sz="quarter" idx="10"/>
          </p:nvPr>
        </p:nvSpPr>
        <p:spPr/>
        <p:txBody>
          <a:bodyPr/>
          <a:lstStyle/>
          <a:p>
            <a:fld id="{C5DB56EC-E142-4263-99D2-5B737B5C9F29}" type="slidenum">
              <a:rPr lang="en-US" smtClean="0"/>
              <a:pPr/>
              <a:t>18</a:t>
            </a:fld>
            <a:endParaRPr lang="en-US" b="1" dirty="0"/>
          </a:p>
        </p:txBody>
      </p:sp>
      <p:pic>
        <p:nvPicPr>
          <p:cNvPr id="8" name="Picture 7">
            <a:extLst>
              <a:ext uri="{FF2B5EF4-FFF2-40B4-BE49-F238E27FC236}">
                <a16:creationId xmlns:a16="http://schemas.microsoft.com/office/drawing/2014/main" id="{D2721988-218A-AF6B-67D9-92F8CFF6C4E4}"/>
              </a:ext>
            </a:extLst>
          </p:cNvPr>
          <p:cNvPicPr>
            <a:picLocks noChangeAspect="1"/>
          </p:cNvPicPr>
          <p:nvPr/>
        </p:nvPicPr>
        <p:blipFill>
          <a:blip r:embed="rId4"/>
          <a:stretch>
            <a:fillRect/>
          </a:stretch>
        </p:blipFill>
        <p:spPr>
          <a:xfrm>
            <a:off x="5781750" y="1166324"/>
            <a:ext cx="3039516" cy="2547026"/>
          </a:xfrm>
          <a:prstGeom prst="rect">
            <a:avLst/>
          </a:prstGeom>
        </p:spPr>
      </p:pic>
    </p:spTree>
    <p:extLst>
      <p:ext uri="{BB962C8B-B14F-4D97-AF65-F5344CB8AC3E}">
        <p14:creationId xmlns:p14="http://schemas.microsoft.com/office/powerpoint/2010/main" val="4272314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CA4F6-2B13-FA1B-747C-441027786E5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8FC3184-D7AD-249F-5F8B-B51A833B1A8A}"/>
              </a:ext>
            </a:extLst>
          </p:cNvPr>
          <p:cNvSpPr>
            <a:spLocks noGrp="1"/>
          </p:cNvSpPr>
          <p:nvPr>
            <p:ph type="title"/>
          </p:nvPr>
        </p:nvSpPr>
        <p:spPr>
          <a:xfrm>
            <a:off x="361244" y="233337"/>
            <a:ext cx="8421512" cy="830997"/>
          </a:xfrm>
        </p:spPr>
        <p:txBody>
          <a:bodyPr/>
          <a:lstStyle/>
          <a:p>
            <a:r>
              <a:rPr lang="en-US" dirty="0"/>
              <a:t>Fission Chain Reaction</a:t>
            </a:r>
          </a:p>
        </p:txBody>
      </p:sp>
      <p:sp>
        <p:nvSpPr>
          <p:cNvPr id="5" name="Content Placeholder 4">
            <a:extLst>
              <a:ext uri="{FF2B5EF4-FFF2-40B4-BE49-F238E27FC236}">
                <a16:creationId xmlns:a16="http://schemas.microsoft.com/office/drawing/2014/main" id="{A926A1B1-3F46-5A01-07DF-F335D31B099A}"/>
              </a:ext>
            </a:extLst>
          </p:cNvPr>
          <p:cNvSpPr>
            <a:spLocks noGrp="1"/>
          </p:cNvSpPr>
          <p:nvPr>
            <p:ph idx="1"/>
          </p:nvPr>
        </p:nvSpPr>
        <p:spPr>
          <a:xfrm>
            <a:off x="361245" y="1211190"/>
            <a:ext cx="4868683" cy="5336364"/>
          </a:xfrm>
        </p:spPr>
        <p:txBody>
          <a:bodyPr/>
          <a:lstStyle/>
          <a:p>
            <a:r>
              <a:rPr lang="en-US" dirty="0"/>
              <a:t>Nuclear fission of U-235 is a self-sustaining chain reaction in which a neutron starts the process and yields three neutrons, any of which can strike another U-235 atom and continue with another fission</a:t>
            </a:r>
          </a:p>
          <a:p>
            <a:r>
              <a:rPr lang="en-US" dirty="0"/>
              <a:t>Nuclear-based energy and usually low energy level radioisotopes have many constructive and useful applications, not just in weapons</a:t>
            </a:r>
          </a:p>
        </p:txBody>
      </p:sp>
      <p:sp>
        <p:nvSpPr>
          <p:cNvPr id="7" name="Slide Number Placeholder 6">
            <a:extLst>
              <a:ext uri="{FF2B5EF4-FFF2-40B4-BE49-F238E27FC236}">
                <a16:creationId xmlns:a16="http://schemas.microsoft.com/office/drawing/2014/main" id="{A883F5E4-7A24-BF0C-437C-524DA03BE341}"/>
              </a:ext>
            </a:extLst>
          </p:cNvPr>
          <p:cNvSpPr>
            <a:spLocks noGrp="1"/>
          </p:cNvSpPr>
          <p:nvPr>
            <p:ph type="sldNum" sz="quarter" idx="10"/>
          </p:nvPr>
        </p:nvSpPr>
        <p:spPr/>
        <p:txBody>
          <a:bodyPr/>
          <a:lstStyle/>
          <a:p>
            <a:fld id="{C5DB56EC-E142-4263-99D2-5B737B5C9F29}" type="slidenum">
              <a:rPr lang="en-US" smtClean="0"/>
              <a:pPr/>
              <a:t>19</a:t>
            </a:fld>
            <a:endParaRPr lang="en-US" b="1" dirty="0"/>
          </a:p>
        </p:txBody>
      </p:sp>
      <p:pic>
        <p:nvPicPr>
          <p:cNvPr id="6" name="Picture 5">
            <a:extLst>
              <a:ext uri="{FF2B5EF4-FFF2-40B4-BE49-F238E27FC236}">
                <a16:creationId xmlns:a16="http://schemas.microsoft.com/office/drawing/2014/main" id="{32C4D334-E884-3E51-EA57-73DE3E428B71}"/>
              </a:ext>
            </a:extLst>
          </p:cNvPr>
          <p:cNvPicPr>
            <a:picLocks noChangeAspect="1"/>
          </p:cNvPicPr>
          <p:nvPr/>
        </p:nvPicPr>
        <p:blipFill>
          <a:blip r:embed="rId2"/>
          <a:stretch>
            <a:fillRect/>
          </a:stretch>
        </p:blipFill>
        <p:spPr>
          <a:xfrm>
            <a:off x="5229928" y="1575787"/>
            <a:ext cx="3666153" cy="4607169"/>
          </a:xfrm>
          <a:prstGeom prst="rect">
            <a:avLst/>
          </a:prstGeom>
        </p:spPr>
      </p:pic>
    </p:spTree>
    <p:extLst>
      <p:ext uri="{BB962C8B-B14F-4D97-AF65-F5344CB8AC3E}">
        <p14:creationId xmlns:p14="http://schemas.microsoft.com/office/powerpoint/2010/main" val="877162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endParaRPr lang="en-US" sz="4000" dirty="0"/>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Discovery of Radioactivity</a:t>
            </a:r>
          </a:p>
          <a:p>
            <a:r>
              <a:rPr lang="en-US" sz="2800" dirty="0"/>
              <a:t>Radioactivity Types: Alpha, Beta, Gamma</a:t>
            </a:r>
          </a:p>
          <a:p>
            <a:r>
              <a:rPr lang="en-US" sz="2800" dirty="0"/>
              <a:t>Half-Life in Radioactivity</a:t>
            </a:r>
          </a:p>
          <a:p>
            <a:r>
              <a:rPr lang="en-US" sz="2800" dirty="0"/>
              <a:t>Nuclear Chemistry: Purposeful Use of Radioactivity</a:t>
            </a:r>
          </a:p>
        </p:txBody>
      </p:sp>
      <p:sp>
        <p:nvSpPr>
          <p:cNvPr id="2" name="Slide Number Placeholder 1">
            <a:extLst>
              <a:ext uri="{FF2B5EF4-FFF2-40B4-BE49-F238E27FC236}">
                <a16:creationId xmlns:a16="http://schemas.microsoft.com/office/drawing/2014/main" id="{2CA437F0-B698-C4DC-8409-FE23D2586EE4}"/>
              </a:ext>
            </a:extLst>
          </p:cNvPr>
          <p:cNvSpPr>
            <a:spLocks noGrp="1"/>
          </p:cNvSpPr>
          <p:nvPr>
            <p:ph type="sldNum" sz="quarter" idx="10"/>
          </p:nvPr>
        </p:nvSpPr>
        <p:spPr/>
        <p:txBody>
          <a:bodyPr/>
          <a:lstStyle/>
          <a:p>
            <a:fld id="{C5DB56EC-E142-4263-99D2-5B737B5C9F29}" type="slidenum">
              <a:rPr lang="en-US" smtClean="0"/>
              <a:pPr/>
              <a:t>2</a:t>
            </a:fld>
            <a:endParaRPr lang="en-US" b="1"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7A08C-E590-25AD-995C-1CADE0A2DD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550767-CD3C-97E8-3FAD-EF2520E84C1D}"/>
              </a:ext>
            </a:extLst>
          </p:cNvPr>
          <p:cNvSpPr>
            <a:spLocks noGrp="1"/>
          </p:cNvSpPr>
          <p:nvPr>
            <p:ph type="title"/>
          </p:nvPr>
        </p:nvSpPr>
        <p:spPr>
          <a:xfrm>
            <a:off x="372533" y="235495"/>
            <a:ext cx="8421512" cy="677108"/>
          </a:xfrm>
        </p:spPr>
        <p:txBody>
          <a:bodyPr/>
          <a:lstStyle/>
          <a:p>
            <a:r>
              <a:rPr lang="en-US" sz="3800" dirty="0"/>
              <a:t>Nuclear-Generated Electrical Energy</a:t>
            </a:r>
          </a:p>
        </p:txBody>
      </p:sp>
      <p:sp>
        <p:nvSpPr>
          <p:cNvPr id="5" name="Content Placeholder 4">
            <a:extLst>
              <a:ext uri="{FF2B5EF4-FFF2-40B4-BE49-F238E27FC236}">
                <a16:creationId xmlns:a16="http://schemas.microsoft.com/office/drawing/2014/main" id="{A44537BD-D973-C889-FB7E-D851311CC3A8}"/>
              </a:ext>
            </a:extLst>
          </p:cNvPr>
          <p:cNvSpPr>
            <a:spLocks noGrp="1"/>
          </p:cNvSpPr>
          <p:nvPr>
            <p:ph idx="1"/>
          </p:nvPr>
        </p:nvSpPr>
        <p:spPr>
          <a:xfrm>
            <a:off x="252249" y="927992"/>
            <a:ext cx="8507930" cy="5619564"/>
          </a:xfrm>
        </p:spPr>
        <p:txBody>
          <a:bodyPr/>
          <a:lstStyle/>
          <a:p>
            <a:r>
              <a:rPr lang="en-US" sz="2000" dirty="0"/>
              <a:t>1831: Faraday shows that a coil of wire rotated/ moved in a magnetic field produced by permanent magnets generates an electric current (electrical energy) in the principle of electromagnetic induction</a:t>
            </a:r>
          </a:p>
          <a:p>
            <a:r>
              <a:rPr lang="en-US" sz="2000" dirty="0"/>
              <a:t>Turbines are made of coiled wires within magnetic fields (permanent magnets) attached to a shaft with fins/blades: water that flows by falling (force of gravity) through hydroelectric dam penstocks</a:t>
            </a:r>
          </a:p>
          <a:p>
            <a:r>
              <a:rPr lang="en-US" sz="2000" dirty="0"/>
              <a:t>Similar turbines are in</a:t>
            </a:r>
            <a:br>
              <a:rPr lang="en-US" sz="2000" dirty="0"/>
            </a:br>
            <a:r>
              <a:rPr lang="en-US" sz="2000" dirty="0"/>
              <a:t>nuclear power plants:</a:t>
            </a:r>
            <a:br>
              <a:rPr lang="en-US" sz="2000" dirty="0"/>
            </a:br>
            <a:r>
              <a:rPr lang="en-US" sz="2000" dirty="0"/>
              <a:t>nuclear energy heats water</a:t>
            </a:r>
            <a:br>
              <a:rPr lang="en-US" sz="2000" dirty="0"/>
            </a:br>
            <a:r>
              <a:rPr lang="en-US" sz="2000" dirty="0"/>
              <a:t>that turns into steam that</a:t>
            </a:r>
            <a:br>
              <a:rPr lang="en-US" sz="2000" dirty="0"/>
            </a:br>
            <a:r>
              <a:rPr lang="en-US" sz="2000" dirty="0"/>
              <a:t>makes the turbines turn to</a:t>
            </a:r>
            <a:br>
              <a:rPr lang="en-US" sz="2000" dirty="0"/>
            </a:br>
            <a:r>
              <a:rPr lang="en-US" sz="2000" dirty="0"/>
              <a:t>generate the electricity to</a:t>
            </a:r>
            <a:br>
              <a:rPr lang="en-US" sz="2000" dirty="0"/>
            </a:br>
            <a:r>
              <a:rPr lang="en-US" sz="2000" dirty="0"/>
              <a:t>power the grid</a:t>
            </a:r>
          </a:p>
        </p:txBody>
      </p:sp>
      <p:sp>
        <p:nvSpPr>
          <p:cNvPr id="9" name="Slide Number Placeholder 8">
            <a:extLst>
              <a:ext uri="{FF2B5EF4-FFF2-40B4-BE49-F238E27FC236}">
                <a16:creationId xmlns:a16="http://schemas.microsoft.com/office/drawing/2014/main" id="{3DEFC128-A886-9F43-B9C3-169D95CAB6D8}"/>
              </a:ext>
            </a:extLst>
          </p:cNvPr>
          <p:cNvSpPr>
            <a:spLocks noGrp="1"/>
          </p:cNvSpPr>
          <p:nvPr>
            <p:ph type="sldNum" sz="quarter" idx="10"/>
          </p:nvPr>
        </p:nvSpPr>
        <p:spPr/>
        <p:txBody>
          <a:bodyPr/>
          <a:lstStyle/>
          <a:p>
            <a:fld id="{C5DB56EC-E142-4263-99D2-5B737B5C9F29}" type="slidenum">
              <a:rPr lang="en-US" smtClean="0"/>
              <a:pPr/>
              <a:t>20</a:t>
            </a:fld>
            <a:endParaRPr lang="en-US" b="1" dirty="0"/>
          </a:p>
        </p:txBody>
      </p:sp>
      <p:pic>
        <p:nvPicPr>
          <p:cNvPr id="3" name="Picture 2">
            <a:extLst>
              <a:ext uri="{FF2B5EF4-FFF2-40B4-BE49-F238E27FC236}">
                <a16:creationId xmlns:a16="http://schemas.microsoft.com/office/drawing/2014/main" id="{F13B0EE9-5F17-54A6-46B5-95B8895AA98A}"/>
              </a:ext>
            </a:extLst>
          </p:cNvPr>
          <p:cNvPicPr>
            <a:picLocks noChangeAspect="1"/>
          </p:cNvPicPr>
          <p:nvPr/>
        </p:nvPicPr>
        <p:blipFill>
          <a:blip r:embed="rId2"/>
          <a:stretch>
            <a:fillRect/>
          </a:stretch>
        </p:blipFill>
        <p:spPr>
          <a:xfrm>
            <a:off x="4423023" y="3238804"/>
            <a:ext cx="4371022" cy="3244429"/>
          </a:xfrm>
          <a:prstGeom prst="rect">
            <a:avLst/>
          </a:prstGeom>
        </p:spPr>
      </p:pic>
    </p:spTree>
    <p:extLst>
      <p:ext uri="{BB962C8B-B14F-4D97-AF65-F5344CB8AC3E}">
        <p14:creationId xmlns:p14="http://schemas.microsoft.com/office/powerpoint/2010/main" val="4126947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F9C7A-99B2-D910-3B81-6A86793FAC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B18A93E-DEB2-5356-BA7E-2578FFA8DF8C}"/>
              </a:ext>
            </a:extLst>
          </p:cNvPr>
          <p:cNvSpPr>
            <a:spLocks noGrp="1"/>
          </p:cNvSpPr>
          <p:nvPr>
            <p:ph type="title"/>
          </p:nvPr>
        </p:nvSpPr>
        <p:spPr>
          <a:xfrm>
            <a:off x="372533" y="220106"/>
            <a:ext cx="8421512" cy="707886"/>
          </a:xfrm>
        </p:spPr>
        <p:txBody>
          <a:bodyPr/>
          <a:lstStyle/>
          <a:p>
            <a:r>
              <a:rPr lang="en-US" sz="4000" dirty="0"/>
              <a:t>Elements of Controlling Fission</a:t>
            </a:r>
          </a:p>
        </p:txBody>
      </p:sp>
      <p:sp>
        <p:nvSpPr>
          <p:cNvPr id="5" name="Content Placeholder 4">
            <a:extLst>
              <a:ext uri="{FF2B5EF4-FFF2-40B4-BE49-F238E27FC236}">
                <a16:creationId xmlns:a16="http://schemas.microsoft.com/office/drawing/2014/main" id="{D1B6D5A7-8309-C90F-3989-643396EEAD3E}"/>
              </a:ext>
            </a:extLst>
          </p:cNvPr>
          <p:cNvSpPr>
            <a:spLocks noGrp="1"/>
          </p:cNvSpPr>
          <p:nvPr>
            <p:ph idx="1"/>
          </p:nvPr>
        </p:nvSpPr>
        <p:spPr>
          <a:xfrm>
            <a:off x="252249" y="927992"/>
            <a:ext cx="8507930" cy="5619564"/>
          </a:xfrm>
        </p:spPr>
        <p:txBody>
          <a:bodyPr/>
          <a:lstStyle/>
          <a:p>
            <a:r>
              <a:rPr lang="en-US" sz="2000" dirty="0"/>
              <a:t>Naturally occurring uranium is 99% U-238, &lt;1% U-235 isotopes</a:t>
            </a:r>
          </a:p>
          <a:p>
            <a:r>
              <a:rPr lang="en-US" sz="2000" baseline="30000" dirty="0"/>
              <a:t>235</a:t>
            </a:r>
            <a:r>
              <a:rPr lang="en-US" sz="2000" dirty="0"/>
              <a:t>U is what is needed for fission: the uranium ore is processed to achieve 3-5% </a:t>
            </a:r>
            <a:r>
              <a:rPr lang="en-US" sz="2000" baseline="30000" dirty="0"/>
              <a:t>235</a:t>
            </a:r>
            <a:r>
              <a:rPr lang="en-US" sz="2000" dirty="0"/>
              <a:t>U enrichment. </a:t>
            </a:r>
            <a:r>
              <a:rPr lang="en-US" sz="2000" baseline="30000" dirty="0"/>
              <a:t>235</a:t>
            </a:r>
            <a:r>
              <a:rPr lang="en-US" sz="2000" dirty="0"/>
              <a:t>U oxide is produced and its pellets packed into fuel rods</a:t>
            </a:r>
          </a:p>
          <a:p>
            <a:r>
              <a:rPr lang="en-US" sz="2000" dirty="0"/>
              <a:t>Design of the reactor includes control rods to absorb neutrons to prevent uncontrolled chain reactions and especially to prevent nuclear explosions that result from radioactive materials reaching critical mass (as occurs in weapons)</a:t>
            </a:r>
          </a:p>
          <a:p>
            <a:endParaRPr lang="en-US" sz="2000" dirty="0"/>
          </a:p>
          <a:p>
            <a:r>
              <a:rPr lang="en-US" sz="1600" dirty="0"/>
              <a:t>Trivia: A 1000 MWe reactor will</a:t>
            </a:r>
            <a:br>
              <a:rPr lang="en-US" sz="1600" dirty="0"/>
            </a:br>
            <a:r>
              <a:rPr lang="en-US" sz="1600" dirty="0"/>
              <a:t>consume about 27 tons (24,500 kg)</a:t>
            </a:r>
            <a:br>
              <a:rPr lang="en-US" sz="1600" dirty="0"/>
            </a:br>
            <a:r>
              <a:rPr lang="en-US" sz="1600" dirty="0"/>
              <a:t>enriched uranium annually, although</a:t>
            </a:r>
            <a:br>
              <a:rPr lang="en-US" sz="1600" dirty="0"/>
            </a:br>
            <a:r>
              <a:rPr lang="en-US" sz="1600" dirty="0"/>
              <a:t>this is only 1240 kg of fissionable</a:t>
            </a:r>
            <a:br>
              <a:rPr lang="en-US" sz="1600" dirty="0"/>
            </a:br>
            <a:r>
              <a:rPr lang="en-US" sz="1600" baseline="30000" dirty="0"/>
              <a:t>235</a:t>
            </a:r>
            <a:r>
              <a:rPr lang="en-US" sz="1600" dirty="0"/>
              <a:t>U mass (3.4 kg/day). One kilogram</a:t>
            </a:r>
            <a:br>
              <a:rPr lang="en-US" sz="1600" dirty="0"/>
            </a:br>
            <a:r>
              <a:rPr lang="en-US" sz="1600" dirty="0"/>
              <a:t>235 can generate energy of 1500</a:t>
            </a:r>
            <a:br>
              <a:rPr lang="en-US" sz="1600" dirty="0"/>
            </a:br>
            <a:r>
              <a:rPr lang="en-US" sz="1600" dirty="0" err="1"/>
              <a:t>tonnes</a:t>
            </a:r>
            <a:r>
              <a:rPr lang="en-US" sz="1600" dirty="0"/>
              <a:t> of coal. Energy transduction</a:t>
            </a:r>
            <a:br>
              <a:rPr lang="en-US" sz="1600" dirty="0"/>
            </a:br>
            <a:r>
              <a:rPr lang="en-US" sz="1600" dirty="0"/>
              <a:t>is 1000 MWe for 3000 </a:t>
            </a:r>
            <a:r>
              <a:rPr lang="en-US" sz="1600" dirty="0" err="1"/>
              <a:t>MWt</a:t>
            </a:r>
            <a:r>
              <a:rPr lang="en-US" sz="1600" dirty="0"/>
              <a:t>, meaning</a:t>
            </a:r>
            <a:br>
              <a:rPr lang="en-US" sz="1600" dirty="0"/>
            </a:br>
            <a:r>
              <a:rPr lang="en-US" sz="1600" dirty="0"/>
              <a:t>it is only a third efficient</a:t>
            </a:r>
          </a:p>
        </p:txBody>
      </p:sp>
      <p:sp>
        <p:nvSpPr>
          <p:cNvPr id="9" name="Slide Number Placeholder 8">
            <a:extLst>
              <a:ext uri="{FF2B5EF4-FFF2-40B4-BE49-F238E27FC236}">
                <a16:creationId xmlns:a16="http://schemas.microsoft.com/office/drawing/2014/main" id="{6167A28A-7E53-1569-5835-D75C60244C36}"/>
              </a:ext>
            </a:extLst>
          </p:cNvPr>
          <p:cNvSpPr>
            <a:spLocks noGrp="1"/>
          </p:cNvSpPr>
          <p:nvPr>
            <p:ph type="sldNum" sz="quarter" idx="10"/>
          </p:nvPr>
        </p:nvSpPr>
        <p:spPr/>
        <p:txBody>
          <a:bodyPr/>
          <a:lstStyle/>
          <a:p>
            <a:fld id="{C5DB56EC-E142-4263-99D2-5B737B5C9F29}" type="slidenum">
              <a:rPr lang="en-US" smtClean="0"/>
              <a:pPr/>
              <a:t>21</a:t>
            </a:fld>
            <a:endParaRPr lang="en-US" b="1" dirty="0"/>
          </a:p>
        </p:txBody>
      </p:sp>
      <p:pic>
        <p:nvPicPr>
          <p:cNvPr id="2" name="Online Media 1" title="Nuclear Power Plant - How a Nuclear Reactor Works  [Half-life, video 04]">
            <a:hlinkClick r:id="" action="ppaction://media"/>
            <a:extLst>
              <a:ext uri="{FF2B5EF4-FFF2-40B4-BE49-F238E27FC236}">
                <a16:creationId xmlns:a16="http://schemas.microsoft.com/office/drawing/2014/main" id="{6337E330-1B5B-0828-5448-848224C9414B}"/>
              </a:ext>
            </a:extLst>
          </p:cNvPr>
          <p:cNvPicPr>
            <a:picLocks noRot="1" noChangeAspect="1"/>
          </p:cNvPicPr>
          <p:nvPr>
            <a:videoFile r:link="rId1"/>
          </p:nvPr>
        </p:nvPicPr>
        <p:blipFill>
          <a:blip r:embed="rId3"/>
          <a:stretch>
            <a:fillRect/>
          </a:stretch>
        </p:blipFill>
        <p:spPr>
          <a:xfrm>
            <a:off x="4671362" y="3942628"/>
            <a:ext cx="4122683" cy="2329030"/>
          </a:xfrm>
          <a:prstGeom prst="rect">
            <a:avLst/>
          </a:prstGeom>
        </p:spPr>
      </p:pic>
    </p:spTree>
    <p:extLst>
      <p:ext uri="{BB962C8B-B14F-4D97-AF65-F5344CB8AC3E}">
        <p14:creationId xmlns:p14="http://schemas.microsoft.com/office/powerpoint/2010/main" val="137456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04C10-E960-C3A6-049B-66677941E1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D7F1CE-BD59-C228-E635-2317729B721E}"/>
              </a:ext>
            </a:extLst>
          </p:cNvPr>
          <p:cNvSpPr>
            <a:spLocks noGrp="1"/>
          </p:cNvSpPr>
          <p:nvPr>
            <p:ph type="title"/>
          </p:nvPr>
        </p:nvSpPr>
        <p:spPr>
          <a:xfrm>
            <a:off x="338666" y="238044"/>
            <a:ext cx="8421512" cy="707886"/>
          </a:xfrm>
        </p:spPr>
        <p:txBody>
          <a:bodyPr/>
          <a:lstStyle/>
          <a:p>
            <a:r>
              <a:rPr lang="en-US" sz="4000" dirty="0"/>
              <a:t>Fusion </a:t>
            </a:r>
          </a:p>
        </p:txBody>
      </p:sp>
      <p:sp>
        <p:nvSpPr>
          <p:cNvPr id="5" name="Content Placeholder 4">
            <a:extLst>
              <a:ext uri="{FF2B5EF4-FFF2-40B4-BE49-F238E27FC236}">
                <a16:creationId xmlns:a16="http://schemas.microsoft.com/office/drawing/2014/main" id="{D7836D1B-A2D8-A639-A3C1-D11C6F385464}"/>
              </a:ext>
            </a:extLst>
          </p:cNvPr>
          <p:cNvSpPr>
            <a:spLocks noGrp="1"/>
          </p:cNvSpPr>
          <p:nvPr>
            <p:ph idx="1"/>
          </p:nvPr>
        </p:nvSpPr>
        <p:spPr>
          <a:xfrm>
            <a:off x="372533" y="945932"/>
            <a:ext cx="8387645" cy="5601624"/>
          </a:xfrm>
        </p:spPr>
        <p:txBody>
          <a:bodyPr/>
          <a:lstStyle/>
          <a:p>
            <a:r>
              <a:rPr lang="en-US" dirty="0"/>
              <a:t>The sun provides energy through a fusion reaction of hydrogen (</a:t>
            </a:r>
            <a:r>
              <a:rPr lang="en-US" baseline="30000" dirty="0"/>
              <a:t>1</a:t>
            </a:r>
            <a:r>
              <a:rPr lang="en-US" dirty="0"/>
              <a:t>H) nuclei sustained my millions of degrees of heat energy</a:t>
            </a:r>
          </a:p>
          <a:p>
            <a:r>
              <a:rPr lang="en-US" dirty="0"/>
              <a:t>Humans are trying to develop a sustained fusion </a:t>
            </a:r>
            <a:br>
              <a:rPr lang="en-US" dirty="0"/>
            </a:br>
            <a:r>
              <a:rPr lang="en-US" dirty="0"/>
              <a:t>reaction with considerable effort to harness it with</a:t>
            </a:r>
          </a:p>
          <a:p>
            <a:r>
              <a:rPr lang="en-US" dirty="0"/>
              <a:t>                              the potential of an output of</a:t>
            </a:r>
            <a:br>
              <a:rPr lang="en-US" dirty="0"/>
            </a:br>
            <a:r>
              <a:rPr lang="en-US" dirty="0"/>
              <a:t>                              energy well beyond the input</a:t>
            </a:r>
            <a:br>
              <a:rPr lang="en-US" dirty="0"/>
            </a:br>
            <a:r>
              <a:rPr lang="en-US" dirty="0"/>
              <a:t>                              of energy/cost to produce it</a:t>
            </a:r>
          </a:p>
        </p:txBody>
      </p:sp>
      <p:pic>
        <p:nvPicPr>
          <p:cNvPr id="6" name="Picture 5">
            <a:extLst>
              <a:ext uri="{FF2B5EF4-FFF2-40B4-BE49-F238E27FC236}">
                <a16:creationId xmlns:a16="http://schemas.microsoft.com/office/drawing/2014/main" id="{58A9AA66-EFB8-C2E4-1EA5-302CB972305F}"/>
              </a:ext>
            </a:extLst>
          </p:cNvPr>
          <p:cNvPicPr>
            <a:picLocks noChangeAspect="1"/>
          </p:cNvPicPr>
          <p:nvPr/>
        </p:nvPicPr>
        <p:blipFill>
          <a:blip r:embed="rId2"/>
          <a:stretch>
            <a:fillRect/>
          </a:stretch>
        </p:blipFill>
        <p:spPr>
          <a:xfrm>
            <a:off x="443594" y="3082159"/>
            <a:ext cx="3420464" cy="3465395"/>
          </a:xfrm>
          <a:prstGeom prst="rect">
            <a:avLst/>
          </a:prstGeom>
        </p:spPr>
      </p:pic>
      <p:sp>
        <p:nvSpPr>
          <p:cNvPr id="7" name="Slide Number Placeholder 6">
            <a:extLst>
              <a:ext uri="{FF2B5EF4-FFF2-40B4-BE49-F238E27FC236}">
                <a16:creationId xmlns:a16="http://schemas.microsoft.com/office/drawing/2014/main" id="{74EE405B-78B3-1C9D-F964-630471149146}"/>
              </a:ext>
            </a:extLst>
          </p:cNvPr>
          <p:cNvSpPr>
            <a:spLocks noGrp="1"/>
          </p:cNvSpPr>
          <p:nvPr>
            <p:ph type="sldNum" sz="quarter" idx="10"/>
          </p:nvPr>
        </p:nvSpPr>
        <p:spPr/>
        <p:txBody>
          <a:bodyPr/>
          <a:lstStyle/>
          <a:p>
            <a:fld id="{C5DB56EC-E142-4263-99D2-5B737B5C9F29}" type="slidenum">
              <a:rPr lang="en-US" smtClean="0"/>
              <a:pPr/>
              <a:t>22</a:t>
            </a:fld>
            <a:endParaRPr lang="en-US" b="1" dirty="0"/>
          </a:p>
        </p:txBody>
      </p:sp>
      <p:pic>
        <p:nvPicPr>
          <p:cNvPr id="3" name="Picture 2">
            <a:extLst>
              <a:ext uri="{FF2B5EF4-FFF2-40B4-BE49-F238E27FC236}">
                <a16:creationId xmlns:a16="http://schemas.microsoft.com/office/drawing/2014/main" id="{7C3F9D34-D799-B8FA-0BB8-018C88DAC621}"/>
              </a:ext>
            </a:extLst>
          </p:cNvPr>
          <p:cNvPicPr>
            <a:picLocks noChangeAspect="1"/>
          </p:cNvPicPr>
          <p:nvPr/>
        </p:nvPicPr>
        <p:blipFill>
          <a:blip r:embed="rId3"/>
          <a:stretch>
            <a:fillRect/>
          </a:stretch>
        </p:blipFill>
        <p:spPr>
          <a:xfrm>
            <a:off x="3864058" y="4276044"/>
            <a:ext cx="4967181" cy="2018713"/>
          </a:xfrm>
          <a:prstGeom prst="rect">
            <a:avLst/>
          </a:prstGeom>
        </p:spPr>
      </p:pic>
    </p:spTree>
    <p:extLst>
      <p:ext uri="{BB962C8B-B14F-4D97-AF65-F5344CB8AC3E}">
        <p14:creationId xmlns:p14="http://schemas.microsoft.com/office/powerpoint/2010/main" val="34994016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EECEF-A269-DD36-7A67-1DD0EAC987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E6B3C30-549E-BF18-87E9-2595A149A743}"/>
              </a:ext>
            </a:extLst>
          </p:cNvPr>
          <p:cNvSpPr>
            <a:spLocks noGrp="1"/>
          </p:cNvSpPr>
          <p:nvPr>
            <p:ph type="title"/>
          </p:nvPr>
        </p:nvSpPr>
        <p:spPr>
          <a:xfrm>
            <a:off x="364067" y="306074"/>
            <a:ext cx="8421512" cy="707886"/>
          </a:xfrm>
        </p:spPr>
        <p:txBody>
          <a:bodyPr/>
          <a:lstStyle/>
          <a:p>
            <a:r>
              <a:rPr lang="en-US" sz="4000" dirty="0"/>
              <a:t>Radiation Affecting Life</a:t>
            </a:r>
          </a:p>
        </p:txBody>
      </p:sp>
      <p:sp>
        <p:nvSpPr>
          <p:cNvPr id="5" name="Content Placeholder 4">
            <a:extLst>
              <a:ext uri="{FF2B5EF4-FFF2-40B4-BE49-F238E27FC236}">
                <a16:creationId xmlns:a16="http://schemas.microsoft.com/office/drawing/2014/main" id="{6ED64D88-7AD4-57A9-4BB6-975BF0107DC2}"/>
              </a:ext>
            </a:extLst>
          </p:cNvPr>
          <p:cNvSpPr>
            <a:spLocks noGrp="1"/>
          </p:cNvSpPr>
          <p:nvPr>
            <p:ph idx="1"/>
          </p:nvPr>
        </p:nvSpPr>
        <p:spPr>
          <a:xfrm>
            <a:off x="372533" y="1079938"/>
            <a:ext cx="8387645" cy="5467617"/>
          </a:xfrm>
        </p:spPr>
        <p:txBody>
          <a:bodyPr/>
          <a:lstStyle/>
          <a:p>
            <a:r>
              <a:rPr lang="en-US" dirty="0"/>
              <a:t>Unstable nuclei of atoms can produce radiation in form of particles (alpha, beta) or electromagnetic radiation (gamma rays)</a:t>
            </a:r>
          </a:p>
          <a:p>
            <a:r>
              <a:rPr lang="en-US" dirty="0"/>
              <a:t>The energy can produce high heat and break chemical bonds of biologically important molecules that can affect cells and tissues containing these damaged molecules</a:t>
            </a:r>
          </a:p>
          <a:p>
            <a:r>
              <a:rPr lang="en-US" sz="2000" dirty="0"/>
              <a:t>Even without a lot of heat</a:t>
            </a:r>
            <a:br>
              <a:rPr lang="en-US" sz="2000" dirty="0"/>
            </a:br>
            <a:r>
              <a:rPr lang="en-US" sz="2000" dirty="0"/>
              <a:t>energy, radiative energy</a:t>
            </a:r>
            <a:br>
              <a:rPr lang="en-US" sz="2000" dirty="0"/>
            </a:br>
            <a:r>
              <a:rPr lang="en-US" sz="2000" dirty="0"/>
              <a:t>of low level might damage</a:t>
            </a:r>
            <a:br>
              <a:rPr lang="en-US" sz="2000" dirty="0"/>
            </a:br>
            <a:r>
              <a:rPr lang="en-US" sz="2000" dirty="0"/>
              <a:t>DNA responsible for making</a:t>
            </a:r>
            <a:br>
              <a:rPr lang="en-US" sz="2000" dirty="0"/>
            </a:br>
            <a:r>
              <a:rPr lang="en-US" sz="2000" dirty="0"/>
              <a:t>sure cells code correctly for</a:t>
            </a:r>
            <a:br>
              <a:rPr lang="en-US" sz="2000" dirty="0"/>
            </a:br>
            <a:r>
              <a:rPr lang="en-US" sz="2000" dirty="0"/>
              <a:t>proteins. The disruption could</a:t>
            </a:r>
            <a:br>
              <a:rPr lang="en-US" sz="2000" dirty="0"/>
            </a:br>
            <a:r>
              <a:rPr lang="en-US" sz="2000" dirty="0"/>
              <a:t>lead to a cell losing its control</a:t>
            </a:r>
            <a:br>
              <a:rPr lang="en-US" sz="2000" dirty="0"/>
            </a:br>
            <a:r>
              <a:rPr lang="en-US" sz="2000" dirty="0"/>
              <a:t>to replicate, leading to</a:t>
            </a:r>
            <a:br>
              <a:rPr lang="en-US" sz="2000" dirty="0"/>
            </a:br>
            <a:r>
              <a:rPr lang="en-US" sz="2000" dirty="0"/>
              <a:t>sporadic cancerous tumors</a:t>
            </a:r>
          </a:p>
        </p:txBody>
      </p:sp>
      <p:pic>
        <p:nvPicPr>
          <p:cNvPr id="3" name="Picture 2">
            <a:extLst>
              <a:ext uri="{FF2B5EF4-FFF2-40B4-BE49-F238E27FC236}">
                <a16:creationId xmlns:a16="http://schemas.microsoft.com/office/drawing/2014/main" id="{59A6A22D-6AF4-9644-1DE3-CF84955F0353}"/>
              </a:ext>
            </a:extLst>
          </p:cNvPr>
          <p:cNvPicPr>
            <a:picLocks noChangeAspect="1"/>
          </p:cNvPicPr>
          <p:nvPr/>
        </p:nvPicPr>
        <p:blipFill>
          <a:blip r:embed="rId2"/>
          <a:stretch>
            <a:fillRect/>
          </a:stretch>
        </p:blipFill>
        <p:spPr>
          <a:xfrm>
            <a:off x="4686524" y="3856163"/>
            <a:ext cx="4073654" cy="2442851"/>
          </a:xfrm>
          <a:prstGeom prst="rect">
            <a:avLst/>
          </a:prstGeom>
        </p:spPr>
      </p:pic>
      <p:sp>
        <p:nvSpPr>
          <p:cNvPr id="7" name="Slide Number Placeholder 6">
            <a:extLst>
              <a:ext uri="{FF2B5EF4-FFF2-40B4-BE49-F238E27FC236}">
                <a16:creationId xmlns:a16="http://schemas.microsoft.com/office/drawing/2014/main" id="{AA5096A7-FC09-0748-795F-3BB7252EC941}"/>
              </a:ext>
            </a:extLst>
          </p:cNvPr>
          <p:cNvSpPr>
            <a:spLocks noGrp="1"/>
          </p:cNvSpPr>
          <p:nvPr>
            <p:ph type="sldNum" sz="quarter" idx="10"/>
          </p:nvPr>
        </p:nvSpPr>
        <p:spPr/>
        <p:txBody>
          <a:bodyPr/>
          <a:lstStyle/>
          <a:p>
            <a:fld id="{C5DB56EC-E142-4263-99D2-5B737B5C9F29}" type="slidenum">
              <a:rPr lang="en-US" smtClean="0"/>
              <a:pPr/>
              <a:t>23</a:t>
            </a:fld>
            <a:endParaRPr lang="en-US" b="1" dirty="0"/>
          </a:p>
        </p:txBody>
      </p:sp>
    </p:spTree>
    <p:extLst>
      <p:ext uri="{BB962C8B-B14F-4D97-AF65-F5344CB8AC3E}">
        <p14:creationId xmlns:p14="http://schemas.microsoft.com/office/powerpoint/2010/main" val="31299751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8D008-957B-AA28-3C53-561071DB7D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E4B731-C262-CAF7-9A5E-3562B6DE8E3A}"/>
              </a:ext>
            </a:extLst>
          </p:cNvPr>
          <p:cNvSpPr>
            <a:spLocks noGrp="1"/>
          </p:cNvSpPr>
          <p:nvPr>
            <p:ph type="title"/>
          </p:nvPr>
        </p:nvSpPr>
        <p:spPr>
          <a:xfrm>
            <a:off x="364067" y="306074"/>
            <a:ext cx="8421512" cy="707886"/>
          </a:xfrm>
        </p:spPr>
        <p:txBody>
          <a:bodyPr/>
          <a:lstStyle/>
          <a:p>
            <a:r>
              <a:rPr lang="en-US" sz="4000" dirty="0"/>
              <a:t>Ionizing Radiation</a:t>
            </a:r>
          </a:p>
        </p:txBody>
      </p:sp>
      <p:sp>
        <p:nvSpPr>
          <p:cNvPr id="5" name="Content Placeholder 4">
            <a:extLst>
              <a:ext uri="{FF2B5EF4-FFF2-40B4-BE49-F238E27FC236}">
                <a16:creationId xmlns:a16="http://schemas.microsoft.com/office/drawing/2014/main" id="{FFD8DEF9-73E2-6908-6C44-28835F48F08A}"/>
              </a:ext>
            </a:extLst>
          </p:cNvPr>
          <p:cNvSpPr>
            <a:spLocks noGrp="1"/>
          </p:cNvSpPr>
          <p:nvPr>
            <p:ph idx="1"/>
          </p:nvPr>
        </p:nvSpPr>
        <p:spPr>
          <a:xfrm>
            <a:off x="372533" y="1079938"/>
            <a:ext cx="8387645" cy="5467617"/>
          </a:xfrm>
        </p:spPr>
        <p:txBody>
          <a:bodyPr/>
          <a:lstStyle/>
          <a:p>
            <a:pPr marL="228600" indent="-228600"/>
            <a:r>
              <a:rPr lang="en-US" sz="2000" dirty="0"/>
              <a:t>The electromagnetic spectrum is made up of nonionizing radiation (radio, microwaves, infrared, visible light) and ionizing radiation (ultraviolet, X- and gamma radiation, and the particles)</a:t>
            </a:r>
          </a:p>
          <a:p>
            <a:pPr marL="228600" indent="-228600"/>
            <a:r>
              <a:rPr lang="en-US" sz="2000" dirty="0"/>
              <a:t>Ionizing radiation has the effective of breaking chemical bonds that should not be</a:t>
            </a:r>
            <a:br>
              <a:rPr lang="en-US" sz="2000" dirty="0"/>
            </a:br>
            <a:r>
              <a:rPr lang="en-US" sz="2000" dirty="0"/>
              <a:t>broken, disrupting the </a:t>
            </a:r>
            <a:br>
              <a:rPr lang="en-US" sz="2000" dirty="0"/>
            </a:br>
            <a:r>
              <a:rPr lang="en-US" sz="2000" dirty="0"/>
              <a:t>structure and function of</a:t>
            </a:r>
            <a:br>
              <a:rPr lang="en-US" sz="2000" dirty="0"/>
            </a:br>
            <a:r>
              <a:rPr lang="en-US" sz="2000" dirty="0"/>
              <a:t>biomolecules</a:t>
            </a:r>
          </a:p>
          <a:p>
            <a:pPr marL="228600" indent="-228600"/>
            <a:r>
              <a:rPr lang="en-US" sz="2000" dirty="0"/>
              <a:t>A direct effect would be</a:t>
            </a:r>
            <a:br>
              <a:rPr lang="en-US" sz="2000" dirty="0"/>
            </a:br>
            <a:r>
              <a:rPr lang="en-US" sz="2000" dirty="0"/>
              <a:t>radiation damaging</a:t>
            </a:r>
            <a:br>
              <a:rPr lang="en-US" sz="2000" dirty="0"/>
            </a:br>
            <a:r>
              <a:rPr lang="en-US" sz="2000" dirty="0"/>
              <a:t>biomolecules directly</a:t>
            </a:r>
          </a:p>
          <a:p>
            <a:pPr marL="228600" indent="-228600"/>
            <a:r>
              <a:rPr lang="en-US" sz="2000" dirty="0"/>
              <a:t>An indirect effect would</a:t>
            </a:r>
            <a:br>
              <a:rPr lang="en-US" sz="2000" dirty="0"/>
            </a:br>
            <a:r>
              <a:rPr lang="en-US" sz="2000" dirty="0"/>
              <a:t>be to create a damaging</a:t>
            </a:r>
            <a:br>
              <a:rPr lang="en-US" sz="2000" dirty="0"/>
            </a:br>
            <a:r>
              <a:rPr lang="en-US" sz="2000" dirty="0"/>
              <a:t>form of a water (H</a:t>
            </a:r>
            <a:r>
              <a:rPr lang="en-US" sz="2000" baseline="-25000" dirty="0"/>
              <a:t>2</a:t>
            </a:r>
            <a:r>
              <a:rPr lang="en-US" sz="2000" dirty="0"/>
              <a:t>O)</a:t>
            </a:r>
            <a:br>
              <a:rPr lang="en-US" sz="2000" dirty="0"/>
            </a:br>
            <a:r>
              <a:rPr lang="en-US" sz="2000" dirty="0"/>
              <a:t>molecule and it interacting</a:t>
            </a:r>
            <a:br>
              <a:rPr lang="en-US" sz="2000" dirty="0"/>
            </a:br>
            <a:r>
              <a:rPr lang="en-US" sz="2000" dirty="0"/>
              <a:t>with a biomolecule</a:t>
            </a:r>
            <a:endParaRPr lang="en-US" sz="1800" dirty="0"/>
          </a:p>
        </p:txBody>
      </p:sp>
      <p:sp>
        <p:nvSpPr>
          <p:cNvPr id="7" name="Slide Number Placeholder 6">
            <a:extLst>
              <a:ext uri="{FF2B5EF4-FFF2-40B4-BE49-F238E27FC236}">
                <a16:creationId xmlns:a16="http://schemas.microsoft.com/office/drawing/2014/main" id="{20CB33B0-1D71-898B-266F-FA2CC6A93537}"/>
              </a:ext>
            </a:extLst>
          </p:cNvPr>
          <p:cNvSpPr>
            <a:spLocks noGrp="1"/>
          </p:cNvSpPr>
          <p:nvPr>
            <p:ph type="sldNum" sz="quarter" idx="10"/>
          </p:nvPr>
        </p:nvSpPr>
        <p:spPr/>
        <p:txBody>
          <a:bodyPr/>
          <a:lstStyle/>
          <a:p>
            <a:fld id="{C5DB56EC-E142-4263-99D2-5B737B5C9F29}" type="slidenum">
              <a:rPr lang="en-US" smtClean="0"/>
              <a:pPr/>
              <a:t>24</a:t>
            </a:fld>
            <a:endParaRPr lang="en-US" b="1" dirty="0"/>
          </a:p>
        </p:txBody>
      </p:sp>
      <p:pic>
        <p:nvPicPr>
          <p:cNvPr id="6" name="Picture 5">
            <a:extLst>
              <a:ext uri="{FF2B5EF4-FFF2-40B4-BE49-F238E27FC236}">
                <a16:creationId xmlns:a16="http://schemas.microsoft.com/office/drawing/2014/main" id="{42D7DA2E-BD71-F08C-1EC1-E33CF6CDA7FC}"/>
              </a:ext>
            </a:extLst>
          </p:cNvPr>
          <p:cNvPicPr>
            <a:picLocks noChangeAspect="1"/>
          </p:cNvPicPr>
          <p:nvPr/>
        </p:nvPicPr>
        <p:blipFill>
          <a:blip r:embed="rId2"/>
          <a:stretch>
            <a:fillRect/>
          </a:stretch>
        </p:blipFill>
        <p:spPr>
          <a:xfrm>
            <a:off x="4215532" y="2823207"/>
            <a:ext cx="4438073" cy="3541785"/>
          </a:xfrm>
          <a:prstGeom prst="rect">
            <a:avLst/>
          </a:prstGeom>
        </p:spPr>
      </p:pic>
    </p:spTree>
    <p:extLst>
      <p:ext uri="{BB962C8B-B14F-4D97-AF65-F5344CB8AC3E}">
        <p14:creationId xmlns:p14="http://schemas.microsoft.com/office/powerpoint/2010/main" val="3178937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2DE86-7253-7872-485D-DD873DF7C0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535A0E9-118E-C513-5D10-665B4EE9BE6E}"/>
              </a:ext>
            </a:extLst>
          </p:cNvPr>
          <p:cNvSpPr>
            <a:spLocks noGrp="1"/>
          </p:cNvSpPr>
          <p:nvPr>
            <p:ph type="title"/>
          </p:nvPr>
        </p:nvSpPr>
        <p:spPr>
          <a:xfrm>
            <a:off x="228918" y="127883"/>
            <a:ext cx="8674873" cy="812854"/>
          </a:xfrm>
        </p:spPr>
        <p:txBody>
          <a:bodyPr/>
          <a:lstStyle/>
          <a:p>
            <a:r>
              <a:rPr lang="en-US" sz="4000" dirty="0"/>
              <a:t>Radiation Exposure Biological Effects</a:t>
            </a:r>
          </a:p>
        </p:txBody>
      </p:sp>
      <p:sp>
        <p:nvSpPr>
          <p:cNvPr id="5" name="Content Placeholder 4">
            <a:extLst>
              <a:ext uri="{FF2B5EF4-FFF2-40B4-BE49-F238E27FC236}">
                <a16:creationId xmlns:a16="http://schemas.microsoft.com/office/drawing/2014/main" id="{982FE65A-8349-8F87-92EC-27D6EE04958F}"/>
              </a:ext>
            </a:extLst>
          </p:cNvPr>
          <p:cNvSpPr>
            <a:spLocks noGrp="1"/>
          </p:cNvSpPr>
          <p:nvPr>
            <p:ph idx="1"/>
          </p:nvPr>
        </p:nvSpPr>
        <p:spPr>
          <a:xfrm>
            <a:off x="372533" y="1065476"/>
            <a:ext cx="8387645" cy="5482080"/>
          </a:xfrm>
        </p:spPr>
        <p:txBody>
          <a:bodyPr/>
          <a:lstStyle/>
          <a:p>
            <a:r>
              <a:rPr lang="en-US" sz="2000" dirty="0"/>
              <a:t>Radiation can cause damage to cells which could become cancer cells that limit harm to individual</a:t>
            </a:r>
          </a:p>
          <a:p>
            <a:r>
              <a:rPr lang="en-US" sz="2000" dirty="0"/>
              <a:t>Could also damage DNA of germline (“reproductive”) cells that lead to genetic disease in next generation (children)</a:t>
            </a:r>
          </a:p>
          <a:p>
            <a:r>
              <a:rPr lang="en-US" sz="2000" dirty="0"/>
              <a:t>Alpha particles are more powerful as ionizing radiation but are so big they travel only a short distance, so they do more damage if ingested &amp; not if outside the body</a:t>
            </a:r>
          </a:p>
          <a:p>
            <a:r>
              <a:rPr lang="en-US" sz="2000" dirty="0"/>
              <a:t>Beta particles can pass through tissues, but are less ionizing than alpha particles. A thin sheet of metal or a few centimeters of Plexiglas (transparent) will stop beta whose radioisotopes are used in</a:t>
            </a:r>
            <a:br>
              <a:rPr lang="en-US" sz="2000" dirty="0"/>
            </a:br>
            <a:r>
              <a:rPr lang="en-US" sz="2000" dirty="0"/>
              <a:t>experimental research laboratories</a:t>
            </a:r>
          </a:p>
          <a:p>
            <a:r>
              <a:rPr lang="en-US" sz="2000" dirty="0"/>
              <a:t>Gamma radiation usually requires</a:t>
            </a:r>
            <a:br>
              <a:rPr lang="en-US" sz="2000" dirty="0"/>
            </a:br>
            <a:r>
              <a:rPr lang="en-US" sz="2000" dirty="0"/>
              <a:t>thick lead. Experimental scientists</a:t>
            </a:r>
            <a:br>
              <a:rPr lang="en-US" sz="2000" dirty="0"/>
            </a:br>
            <a:r>
              <a:rPr lang="en-US" sz="2000" dirty="0"/>
              <a:t>only use “low energy” gamma</a:t>
            </a:r>
            <a:br>
              <a:rPr lang="en-US" sz="2000" dirty="0"/>
            </a:br>
            <a:r>
              <a:rPr lang="en-US" sz="2000" dirty="0"/>
              <a:t>isotopes and limit their exposure</a:t>
            </a:r>
          </a:p>
        </p:txBody>
      </p:sp>
      <p:pic>
        <p:nvPicPr>
          <p:cNvPr id="3" name="Picture 2">
            <a:extLst>
              <a:ext uri="{FF2B5EF4-FFF2-40B4-BE49-F238E27FC236}">
                <a16:creationId xmlns:a16="http://schemas.microsoft.com/office/drawing/2014/main" id="{CB5139B9-1E42-8A96-6221-DD4E2EB351DA}"/>
              </a:ext>
            </a:extLst>
          </p:cNvPr>
          <p:cNvPicPr>
            <a:picLocks noChangeAspect="1"/>
          </p:cNvPicPr>
          <p:nvPr/>
        </p:nvPicPr>
        <p:blipFill>
          <a:blip r:embed="rId2"/>
          <a:stretch>
            <a:fillRect/>
          </a:stretch>
        </p:blipFill>
        <p:spPr>
          <a:xfrm>
            <a:off x="5206247" y="4554015"/>
            <a:ext cx="3340032" cy="1943789"/>
          </a:xfrm>
          <a:prstGeom prst="rect">
            <a:avLst/>
          </a:prstGeom>
        </p:spPr>
      </p:pic>
      <p:sp>
        <p:nvSpPr>
          <p:cNvPr id="7" name="Slide Number Placeholder 6">
            <a:extLst>
              <a:ext uri="{FF2B5EF4-FFF2-40B4-BE49-F238E27FC236}">
                <a16:creationId xmlns:a16="http://schemas.microsoft.com/office/drawing/2014/main" id="{23C71C71-FA02-3DC4-4137-F4383BBFD8F8}"/>
              </a:ext>
            </a:extLst>
          </p:cNvPr>
          <p:cNvSpPr>
            <a:spLocks noGrp="1"/>
          </p:cNvSpPr>
          <p:nvPr>
            <p:ph type="sldNum" sz="quarter" idx="10"/>
          </p:nvPr>
        </p:nvSpPr>
        <p:spPr/>
        <p:txBody>
          <a:bodyPr/>
          <a:lstStyle/>
          <a:p>
            <a:fld id="{C5DB56EC-E142-4263-99D2-5B737B5C9F29}" type="slidenum">
              <a:rPr lang="en-US" smtClean="0"/>
              <a:pPr/>
              <a:t>25</a:t>
            </a:fld>
            <a:endParaRPr lang="en-US" b="1" dirty="0"/>
          </a:p>
        </p:txBody>
      </p:sp>
    </p:spTree>
    <p:extLst>
      <p:ext uri="{BB962C8B-B14F-4D97-AF65-F5344CB8AC3E}">
        <p14:creationId xmlns:p14="http://schemas.microsoft.com/office/powerpoint/2010/main" val="37363927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71BA1-7966-5CF3-7932-3B93333B09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18139DF-6E76-73CD-FFA5-7C634F15D437}"/>
              </a:ext>
            </a:extLst>
          </p:cNvPr>
          <p:cNvSpPr>
            <a:spLocks noGrp="1"/>
          </p:cNvSpPr>
          <p:nvPr>
            <p:ph type="title"/>
          </p:nvPr>
        </p:nvSpPr>
        <p:spPr>
          <a:xfrm>
            <a:off x="372533" y="255447"/>
            <a:ext cx="8421512" cy="707886"/>
          </a:xfrm>
        </p:spPr>
        <p:txBody>
          <a:bodyPr/>
          <a:lstStyle/>
          <a:p>
            <a:r>
              <a:rPr lang="en-US" sz="4000" dirty="0"/>
              <a:t>Radon (Rn-222)</a:t>
            </a:r>
          </a:p>
        </p:txBody>
      </p:sp>
      <p:sp>
        <p:nvSpPr>
          <p:cNvPr id="5" name="Content Placeholder 4">
            <a:extLst>
              <a:ext uri="{FF2B5EF4-FFF2-40B4-BE49-F238E27FC236}">
                <a16:creationId xmlns:a16="http://schemas.microsoft.com/office/drawing/2014/main" id="{88BCEBDA-B2D5-4EF8-1F41-2BFC0EFEA48A}"/>
              </a:ext>
            </a:extLst>
          </p:cNvPr>
          <p:cNvSpPr>
            <a:spLocks noGrp="1"/>
          </p:cNvSpPr>
          <p:nvPr>
            <p:ph idx="1"/>
          </p:nvPr>
        </p:nvSpPr>
        <p:spPr>
          <a:xfrm>
            <a:off x="372533" y="1013960"/>
            <a:ext cx="8387645" cy="5533595"/>
          </a:xfrm>
        </p:spPr>
        <p:txBody>
          <a:bodyPr/>
          <a:lstStyle/>
          <a:p>
            <a:r>
              <a:rPr lang="en-US" dirty="0"/>
              <a:t>The alpha emitter Rn-222 is produced naturally when </a:t>
            </a:r>
            <a:r>
              <a:rPr lang="en-US" baseline="30000" dirty="0"/>
              <a:t>238</a:t>
            </a:r>
            <a:r>
              <a:rPr lang="en-US" dirty="0"/>
              <a:t>U in soil and rocks decays</a:t>
            </a:r>
          </a:p>
          <a:p>
            <a:r>
              <a:rPr lang="en-US" sz="2200" dirty="0"/>
              <a:t>It is a gas but a dense one that can accumulate in basements and lower floors of homes, being concentrated at levels that</a:t>
            </a:r>
            <a:br>
              <a:rPr lang="en-US" sz="2200" dirty="0"/>
            </a:br>
            <a:r>
              <a:rPr lang="en-US" sz="2200" dirty="0"/>
              <a:t>are 3 times higher than</a:t>
            </a:r>
            <a:br>
              <a:rPr lang="en-US" sz="2200" dirty="0"/>
            </a:br>
            <a:r>
              <a:rPr lang="en-US" sz="2200" dirty="0"/>
              <a:t>in outside air. 1 in 6 houses</a:t>
            </a:r>
            <a:br>
              <a:rPr lang="en-US" sz="2200" dirty="0"/>
            </a:br>
            <a:r>
              <a:rPr lang="en-US" sz="2200" dirty="0"/>
              <a:t>have levels so high they</a:t>
            </a:r>
            <a:br>
              <a:rPr lang="en-US" sz="2200" dirty="0"/>
            </a:br>
            <a:r>
              <a:rPr lang="en-US" sz="2200" dirty="0"/>
              <a:t>need special treatment</a:t>
            </a:r>
          </a:p>
          <a:p>
            <a:r>
              <a:rPr lang="en-US" sz="2200" dirty="0"/>
              <a:t>Radon can significantly</a:t>
            </a:r>
            <a:br>
              <a:rPr lang="en-US" sz="2200" dirty="0"/>
            </a:br>
            <a:r>
              <a:rPr lang="en-US" sz="2200" dirty="0"/>
              <a:t>increase risk of lung cancer</a:t>
            </a:r>
          </a:p>
          <a:p>
            <a:r>
              <a:rPr lang="en-US" sz="2200" dirty="0"/>
              <a:t>This cancer in nonsmokers</a:t>
            </a:r>
            <a:br>
              <a:rPr lang="en-US" sz="2200" dirty="0"/>
            </a:br>
            <a:r>
              <a:rPr lang="en-US" sz="2200" dirty="0"/>
              <a:t>attributable to radon &amp;</a:t>
            </a:r>
            <a:br>
              <a:rPr lang="en-US" sz="2200" dirty="0"/>
            </a:br>
            <a:r>
              <a:rPr lang="en-US" sz="2200" dirty="0"/>
              <a:t>results in 20,000 US deaths</a:t>
            </a:r>
            <a:br>
              <a:rPr lang="en-US" sz="2200" dirty="0"/>
            </a:br>
            <a:r>
              <a:rPr lang="en-US" sz="2200" dirty="0"/>
              <a:t>annually</a:t>
            </a:r>
          </a:p>
        </p:txBody>
      </p:sp>
      <p:pic>
        <p:nvPicPr>
          <p:cNvPr id="6" name="Picture 5">
            <a:extLst>
              <a:ext uri="{FF2B5EF4-FFF2-40B4-BE49-F238E27FC236}">
                <a16:creationId xmlns:a16="http://schemas.microsoft.com/office/drawing/2014/main" id="{7BD19098-B37F-5198-9392-619CC506A992}"/>
              </a:ext>
            </a:extLst>
          </p:cNvPr>
          <p:cNvPicPr>
            <a:picLocks noChangeAspect="1"/>
          </p:cNvPicPr>
          <p:nvPr/>
        </p:nvPicPr>
        <p:blipFill>
          <a:blip r:embed="rId2"/>
          <a:stretch>
            <a:fillRect/>
          </a:stretch>
        </p:blipFill>
        <p:spPr>
          <a:xfrm>
            <a:off x="4987583" y="2763886"/>
            <a:ext cx="3610898" cy="3783668"/>
          </a:xfrm>
          <a:prstGeom prst="rect">
            <a:avLst/>
          </a:prstGeom>
        </p:spPr>
      </p:pic>
      <p:sp>
        <p:nvSpPr>
          <p:cNvPr id="7" name="Slide Number Placeholder 6">
            <a:extLst>
              <a:ext uri="{FF2B5EF4-FFF2-40B4-BE49-F238E27FC236}">
                <a16:creationId xmlns:a16="http://schemas.microsoft.com/office/drawing/2014/main" id="{2A5A6A6F-8995-B9F5-6D01-BB49759CD6C1}"/>
              </a:ext>
            </a:extLst>
          </p:cNvPr>
          <p:cNvSpPr>
            <a:spLocks noGrp="1"/>
          </p:cNvSpPr>
          <p:nvPr>
            <p:ph type="sldNum" sz="quarter" idx="10"/>
          </p:nvPr>
        </p:nvSpPr>
        <p:spPr/>
        <p:txBody>
          <a:bodyPr/>
          <a:lstStyle/>
          <a:p>
            <a:fld id="{C5DB56EC-E142-4263-99D2-5B737B5C9F29}" type="slidenum">
              <a:rPr lang="en-US" smtClean="0"/>
              <a:pPr/>
              <a:t>26</a:t>
            </a:fld>
            <a:endParaRPr lang="en-US" b="1" dirty="0"/>
          </a:p>
        </p:txBody>
      </p:sp>
    </p:spTree>
    <p:extLst>
      <p:ext uri="{BB962C8B-B14F-4D97-AF65-F5344CB8AC3E}">
        <p14:creationId xmlns:p14="http://schemas.microsoft.com/office/powerpoint/2010/main" val="426753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1DAF0-86D4-9E8A-E8D5-2A60EF9E839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C27200-DFB1-9AB9-4F27-F1875725A572}"/>
              </a:ext>
            </a:extLst>
          </p:cNvPr>
          <p:cNvSpPr>
            <a:spLocks noGrp="1"/>
          </p:cNvSpPr>
          <p:nvPr>
            <p:ph type="title"/>
          </p:nvPr>
        </p:nvSpPr>
        <p:spPr>
          <a:xfrm>
            <a:off x="372533" y="127883"/>
            <a:ext cx="8421512" cy="707886"/>
          </a:xfrm>
        </p:spPr>
        <p:txBody>
          <a:bodyPr/>
          <a:lstStyle/>
          <a:p>
            <a:r>
              <a:rPr lang="en-US" sz="4000" dirty="0"/>
              <a:t>Detecting Radioactivity</a:t>
            </a:r>
          </a:p>
        </p:txBody>
      </p:sp>
      <p:sp>
        <p:nvSpPr>
          <p:cNvPr id="5" name="Content Placeholder 4">
            <a:extLst>
              <a:ext uri="{FF2B5EF4-FFF2-40B4-BE49-F238E27FC236}">
                <a16:creationId xmlns:a16="http://schemas.microsoft.com/office/drawing/2014/main" id="{FF5CD32D-6A1A-B557-7E52-AF75BB938463}"/>
              </a:ext>
            </a:extLst>
          </p:cNvPr>
          <p:cNvSpPr>
            <a:spLocks noGrp="1"/>
          </p:cNvSpPr>
          <p:nvPr>
            <p:ph idx="1"/>
          </p:nvPr>
        </p:nvSpPr>
        <p:spPr>
          <a:xfrm>
            <a:off x="372533" y="906449"/>
            <a:ext cx="8387645" cy="5641107"/>
          </a:xfrm>
        </p:spPr>
        <p:txBody>
          <a:bodyPr/>
          <a:lstStyle/>
          <a:p>
            <a:r>
              <a:rPr lang="en-US" sz="2000" dirty="0"/>
              <a:t>Devices and systems detecting all forms of radiation exist</a:t>
            </a:r>
          </a:p>
          <a:p>
            <a:r>
              <a:rPr lang="en-US" sz="2000" dirty="0"/>
              <a:t>The Geiger-M</a:t>
            </a:r>
            <a:r>
              <a:rPr lang="tr-TR" sz="2000" dirty="0"/>
              <a:t>ü</a:t>
            </a:r>
            <a:r>
              <a:rPr lang="en-US" sz="2000" dirty="0" err="1"/>
              <a:t>ller</a:t>
            </a:r>
            <a:r>
              <a:rPr lang="en-US" sz="2000" dirty="0"/>
              <a:t> tube detects electromagnetic (gamma, </a:t>
            </a:r>
            <a:r>
              <a:rPr lang="en-US" sz="2000" dirty="0" err="1"/>
              <a:t>etc</a:t>
            </a:r>
            <a:r>
              <a:rPr lang="en-US" sz="2000" dirty="0"/>
              <a:t>) radiation with gas particles in a chamber ionizing. This device mentioned in </a:t>
            </a:r>
            <a:r>
              <a:rPr lang="en-US" sz="2000"/>
              <a:t>previous slide</a:t>
            </a:r>
            <a:endParaRPr lang="en-US" sz="2000" dirty="0"/>
          </a:p>
          <a:p>
            <a:r>
              <a:rPr lang="en-US" sz="2000" dirty="0"/>
              <a:t>Scintillation counting systems put the radioisotope in an organic solvent with compounds that fluoresce when the decay event occurs: the fluorescence triggers a photodetector</a:t>
            </a:r>
          </a:p>
          <a:p>
            <a:r>
              <a:rPr lang="en-US" sz="2000" dirty="0"/>
              <a:t>Dosimeters make use of various technologies, from exposure of photographic film,</a:t>
            </a:r>
            <a:br>
              <a:rPr lang="en-US" sz="2000" dirty="0"/>
            </a:br>
            <a:r>
              <a:rPr lang="en-US" sz="2000" dirty="0"/>
              <a:t>to electronic registers,</a:t>
            </a:r>
            <a:br>
              <a:rPr lang="en-US" sz="2000" dirty="0"/>
            </a:br>
            <a:r>
              <a:rPr lang="en-US" sz="2000" dirty="0"/>
              <a:t>quartz fiber, and</a:t>
            </a:r>
            <a:br>
              <a:rPr lang="en-US" sz="2000" dirty="0"/>
            </a:br>
            <a:r>
              <a:rPr lang="en-US" sz="2000" dirty="0" err="1"/>
              <a:t>thermoluminescent</a:t>
            </a:r>
            <a:r>
              <a:rPr lang="en-US" sz="2000" dirty="0"/>
              <a:t>.</a:t>
            </a:r>
          </a:p>
        </p:txBody>
      </p:sp>
      <p:pic>
        <p:nvPicPr>
          <p:cNvPr id="3" name="Picture 2">
            <a:extLst>
              <a:ext uri="{FF2B5EF4-FFF2-40B4-BE49-F238E27FC236}">
                <a16:creationId xmlns:a16="http://schemas.microsoft.com/office/drawing/2014/main" id="{21F7D0C7-23EA-4E72-F43A-9721A9EC3550}"/>
              </a:ext>
            </a:extLst>
          </p:cNvPr>
          <p:cNvPicPr>
            <a:picLocks noChangeAspect="1"/>
          </p:cNvPicPr>
          <p:nvPr/>
        </p:nvPicPr>
        <p:blipFill>
          <a:blip r:embed="rId2"/>
          <a:stretch>
            <a:fillRect/>
          </a:stretch>
        </p:blipFill>
        <p:spPr>
          <a:xfrm>
            <a:off x="3641697" y="4183849"/>
            <a:ext cx="4758108" cy="2363705"/>
          </a:xfrm>
          <a:prstGeom prst="rect">
            <a:avLst/>
          </a:prstGeom>
        </p:spPr>
      </p:pic>
      <p:sp>
        <p:nvSpPr>
          <p:cNvPr id="7" name="Slide Number Placeholder 6">
            <a:extLst>
              <a:ext uri="{FF2B5EF4-FFF2-40B4-BE49-F238E27FC236}">
                <a16:creationId xmlns:a16="http://schemas.microsoft.com/office/drawing/2014/main" id="{2B945C39-D213-5E49-7307-07330FA5F911}"/>
              </a:ext>
            </a:extLst>
          </p:cNvPr>
          <p:cNvSpPr>
            <a:spLocks noGrp="1"/>
          </p:cNvSpPr>
          <p:nvPr>
            <p:ph type="sldNum" sz="quarter" idx="10"/>
          </p:nvPr>
        </p:nvSpPr>
        <p:spPr/>
        <p:txBody>
          <a:bodyPr/>
          <a:lstStyle/>
          <a:p>
            <a:fld id="{C5DB56EC-E142-4263-99D2-5B737B5C9F29}" type="slidenum">
              <a:rPr lang="en-US" smtClean="0"/>
              <a:pPr/>
              <a:t>27</a:t>
            </a:fld>
            <a:endParaRPr lang="en-US" b="1" dirty="0"/>
          </a:p>
        </p:txBody>
      </p:sp>
    </p:spTree>
    <p:extLst>
      <p:ext uri="{BB962C8B-B14F-4D97-AF65-F5344CB8AC3E}">
        <p14:creationId xmlns:p14="http://schemas.microsoft.com/office/powerpoint/2010/main" val="2724162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9F7D5-709B-677C-B6F6-76372ED700F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34E892C-D495-801E-CB84-99D70ECF8AF9}"/>
              </a:ext>
            </a:extLst>
          </p:cNvPr>
          <p:cNvSpPr>
            <a:spLocks noGrp="1"/>
          </p:cNvSpPr>
          <p:nvPr>
            <p:ph type="title"/>
          </p:nvPr>
        </p:nvSpPr>
        <p:spPr>
          <a:xfrm>
            <a:off x="372533" y="127883"/>
            <a:ext cx="8421512" cy="707886"/>
          </a:xfrm>
        </p:spPr>
        <p:txBody>
          <a:bodyPr/>
          <a:lstStyle/>
          <a:p>
            <a:r>
              <a:rPr lang="en-US" sz="4000" dirty="0"/>
              <a:t>Measuring Radioactivity</a:t>
            </a:r>
          </a:p>
        </p:txBody>
      </p:sp>
      <p:sp>
        <p:nvSpPr>
          <p:cNvPr id="5" name="Content Placeholder 4">
            <a:extLst>
              <a:ext uri="{FF2B5EF4-FFF2-40B4-BE49-F238E27FC236}">
                <a16:creationId xmlns:a16="http://schemas.microsoft.com/office/drawing/2014/main" id="{1B591B4B-1B65-5956-DDC0-2BB32F92C702}"/>
              </a:ext>
            </a:extLst>
          </p:cNvPr>
          <p:cNvSpPr>
            <a:spLocks noGrp="1"/>
          </p:cNvSpPr>
          <p:nvPr>
            <p:ph idx="1"/>
          </p:nvPr>
        </p:nvSpPr>
        <p:spPr>
          <a:xfrm>
            <a:off x="372533" y="906449"/>
            <a:ext cx="8387645" cy="5641107"/>
          </a:xfrm>
        </p:spPr>
        <p:txBody>
          <a:bodyPr/>
          <a:lstStyle/>
          <a:p>
            <a:r>
              <a:rPr lang="en-US" sz="1800" dirty="0"/>
              <a:t>The </a:t>
            </a:r>
            <a:r>
              <a:rPr lang="en-US" sz="1800" dirty="0">
                <a:solidFill>
                  <a:srgbClr val="FFFF00"/>
                </a:solidFill>
              </a:rPr>
              <a:t>becquerel</a:t>
            </a:r>
            <a:r>
              <a:rPr lang="en-US" sz="1800" dirty="0"/>
              <a:t> (Bq) is SI unit, representing </a:t>
            </a:r>
            <a:r>
              <a:rPr lang="en-US" sz="1800" dirty="0">
                <a:solidFill>
                  <a:schemeClr val="accent1">
                    <a:lumMod val="60000"/>
                    <a:lumOff val="40000"/>
                  </a:schemeClr>
                </a:solidFill>
              </a:rPr>
              <a:t>1 disintegration per second </a:t>
            </a:r>
            <a:r>
              <a:rPr lang="en-US" sz="1800" dirty="0"/>
              <a:t>(</a:t>
            </a:r>
            <a:r>
              <a:rPr lang="en-US" sz="1800" dirty="0" err="1">
                <a:solidFill>
                  <a:srgbClr val="FFC000"/>
                </a:solidFill>
              </a:rPr>
              <a:t>dps</a:t>
            </a:r>
            <a:r>
              <a:rPr lang="en-US" sz="1800" dirty="0"/>
              <a:t>)</a:t>
            </a:r>
          </a:p>
          <a:p>
            <a:r>
              <a:rPr lang="en-US" sz="1800" dirty="0"/>
              <a:t>The </a:t>
            </a:r>
            <a:r>
              <a:rPr lang="en-US" sz="1800" dirty="0">
                <a:solidFill>
                  <a:schemeClr val="accent1">
                    <a:lumMod val="60000"/>
                    <a:lumOff val="40000"/>
                  </a:schemeClr>
                </a:solidFill>
              </a:rPr>
              <a:t>curie</a:t>
            </a:r>
            <a:r>
              <a:rPr lang="en-US" sz="1800" dirty="0"/>
              <a:t> (</a:t>
            </a:r>
            <a:r>
              <a:rPr lang="en-US" sz="1800" dirty="0">
                <a:solidFill>
                  <a:srgbClr val="FFC000"/>
                </a:solidFill>
              </a:rPr>
              <a:t>Ci</a:t>
            </a:r>
            <a:r>
              <a:rPr lang="en-US" sz="1800" dirty="0"/>
              <a:t>) is </a:t>
            </a:r>
            <a:r>
              <a:rPr lang="en-US" sz="1800" dirty="0">
                <a:solidFill>
                  <a:srgbClr val="FFC000"/>
                </a:solidFill>
              </a:rPr>
              <a:t>3.7 × 10</a:t>
            </a:r>
            <a:r>
              <a:rPr lang="en-US" sz="1800" baseline="30000" dirty="0">
                <a:solidFill>
                  <a:srgbClr val="FFC000"/>
                </a:solidFill>
              </a:rPr>
              <a:t>10</a:t>
            </a:r>
            <a:r>
              <a:rPr lang="en-US" sz="1800" dirty="0">
                <a:solidFill>
                  <a:srgbClr val="FFC000"/>
                </a:solidFill>
              </a:rPr>
              <a:t> </a:t>
            </a:r>
            <a:r>
              <a:rPr lang="en-US" sz="1800" dirty="0" err="1">
                <a:solidFill>
                  <a:srgbClr val="FFC000"/>
                </a:solidFill>
              </a:rPr>
              <a:t>dps</a:t>
            </a:r>
            <a:r>
              <a:rPr lang="en-US" sz="1800" dirty="0">
                <a:solidFill>
                  <a:srgbClr val="FFC000"/>
                </a:solidFill>
              </a:rPr>
              <a:t> </a:t>
            </a:r>
            <a:r>
              <a:rPr lang="en-US" sz="1800" dirty="0"/>
              <a:t>(37 billion </a:t>
            </a:r>
            <a:r>
              <a:rPr lang="en-US" sz="1800" dirty="0" err="1"/>
              <a:t>dps</a:t>
            </a:r>
            <a:r>
              <a:rPr lang="en-US" sz="1800" dirty="0"/>
              <a:t>). Scientists working with radioisotopes in research usually use </a:t>
            </a:r>
            <a:r>
              <a:rPr lang="en-US" sz="1800" dirty="0">
                <a:solidFill>
                  <a:srgbClr val="FFFF00"/>
                </a:solidFill>
              </a:rPr>
              <a:t>microcurie</a:t>
            </a:r>
            <a:r>
              <a:rPr lang="en-US" sz="1800" dirty="0"/>
              <a:t> (</a:t>
            </a:r>
            <a:r>
              <a:rPr lang="en-US" sz="1800" dirty="0">
                <a:solidFill>
                  <a:srgbClr val="FFC000"/>
                </a:solidFill>
              </a:rPr>
              <a:t>µCi</a:t>
            </a:r>
            <a:r>
              <a:rPr lang="en-US" sz="1800" dirty="0"/>
              <a:t>) amounts</a:t>
            </a:r>
          </a:p>
          <a:p>
            <a:r>
              <a:rPr lang="en-US" sz="1800" dirty="0">
                <a:solidFill>
                  <a:schemeClr val="accent1">
                    <a:lumMod val="60000"/>
                    <a:lumOff val="40000"/>
                  </a:schemeClr>
                </a:solidFill>
              </a:rPr>
              <a:t>Doses</a:t>
            </a:r>
            <a:r>
              <a:rPr lang="en-US" sz="1800" dirty="0"/>
              <a:t> of radiation to measure exposure use the </a:t>
            </a:r>
            <a:r>
              <a:rPr lang="en-US" sz="1800" dirty="0">
                <a:solidFill>
                  <a:srgbClr val="FFFF00"/>
                </a:solidFill>
              </a:rPr>
              <a:t>gray</a:t>
            </a:r>
            <a:r>
              <a:rPr lang="en-US" sz="1800" dirty="0"/>
              <a:t> (</a:t>
            </a:r>
            <a:r>
              <a:rPr lang="en-US" sz="1800" dirty="0">
                <a:solidFill>
                  <a:srgbClr val="FFC000"/>
                </a:solidFill>
              </a:rPr>
              <a:t>Gy</a:t>
            </a:r>
            <a:r>
              <a:rPr lang="en-US" sz="1800" dirty="0"/>
              <a:t>). This is </a:t>
            </a:r>
            <a:r>
              <a:rPr lang="en-US" sz="1800" dirty="0">
                <a:solidFill>
                  <a:srgbClr val="FFFF00"/>
                </a:solidFill>
              </a:rPr>
              <a:t>1 J energy per kilogram </a:t>
            </a:r>
            <a:r>
              <a:rPr lang="en-US" sz="1800" dirty="0"/>
              <a:t>tissue. The </a:t>
            </a:r>
            <a:r>
              <a:rPr lang="en-US" sz="1800" dirty="0">
                <a:solidFill>
                  <a:srgbClr val="FFC000"/>
                </a:solidFill>
              </a:rPr>
              <a:t>rad</a:t>
            </a:r>
            <a:r>
              <a:rPr lang="en-US" sz="1800" dirty="0"/>
              <a:t> is </a:t>
            </a:r>
            <a:r>
              <a:rPr lang="en-US" sz="1800" dirty="0">
                <a:solidFill>
                  <a:srgbClr val="FFFF00"/>
                </a:solidFill>
              </a:rPr>
              <a:t>1/100</a:t>
            </a:r>
            <a:r>
              <a:rPr lang="en-US" sz="1800" baseline="30000" dirty="0">
                <a:solidFill>
                  <a:srgbClr val="FFFF00"/>
                </a:solidFill>
              </a:rPr>
              <a:t>th</a:t>
            </a:r>
            <a:r>
              <a:rPr lang="en-US" sz="1800" dirty="0"/>
              <a:t> of a </a:t>
            </a:r>
            <a:r>
              <a:rPr lang="en-US" sz="1800" dirty="0">
                <a:solidFill>
                  <a:srgbClr val="FFC000"/>
                </a:solidFill>
              </a:rPr>
              <a:t>Gy</a:t>
            </a:r>
          </a:p>
          <a:p>
            <a:r>
              <a:rPr lang="en-US" sz="1800" dirty="0"/>
              <a:t>The </a:t>
            </a:r>
            <a:r>
              <a:rPr lang="en-US" sz="1800" dirty="0">
                <a:solidFill>
                  <a:schemeClr val="accent1">
                    <a:lumMod val="60000"/>
                    <a:lumOff val="40000"/>
                  </a:schemeClr>
                </a:solidFill>
              </a:rPr>
              <a:t>sievert</a:t>
            </a:r>
            <a:r>
              <a:rPr lang="en-US" sz="1800" dirty="0"/>
              <a:t> (</a:t>
            </a:r>
            <a:r>
              <a:rPr lang="en-US" sz="1800" dirty="0" err="1">
                <a:solidFill>
                  <a:srgbClr val="FFC000"/>
                </a:solidFill>
              </a:rPr>
              <a:t>Sv</a:t>
            </a:r>
            <a:r>
              <a:rPr lang="en-US" sz="1800" dirty="0"/>
              <a:t>) is the SI unit for determining damage to tissue: it takes into account both the </a:t>
            </a:r>
            <a:r>
              <a:rPr lang="en-US" sz="1800" dirty="0">
                <a:solidFill>
                  <a:schemeClr val="accent1">
                    <a:lumMod val="60000"/>
                    <a:lumOff val="40000"/>
                  </a:schemeClr>
                </a:solidFill>
              </a:rPr>
              <a:t>energy</a:t>
            </a:r>
            <a:r>
              <a:rPr lang="en-US" sz="1800" dirty="0"/>
              <a:t> (in </a:t>
            </a:r>
            <a:r>
              <a:rPr lang="en-US" sz="1800" dirty="0">
                <a:solidFill>
                  <a:srgbClr val="FFC000"/>
                </a:solidFill>
              </a:rPr>
              <a:t>Gy</a:t>
            </a:r>
            <a:r>
              <a:rPr lang="en-US" sz="1800" dirty="0"/>
              <a:t>) and </a:t>
            </a:r>
            <a:r>
              <a:rPr lang="en-US" sz="1800" dirty="0">
                <a:solidFill>
                  <a:schemeClr val="accent1">
                    <a:lumMod val="60000"/>
                    <a:lumOff val="40000"/>
                  </a:schemeClr>
                </a:solidFill>
              </a:rPr>
              <a:t>relative biological effectiveness</a:t>
            </a:r>
            <a:r>
              <a:rPr lang="en-US" sz="1800" dirty="0">
                <a:solidFill>
                  <a:srgbClr val="FFFF00"/>
                </a:solidFill>
              </a:rPr>
              <a:t> (</a:t>
            </a:r>
            <a:r>
              <a:rPr lang="en-US" sz="1800" dirty="0">
                <a:solidFill>
                  <a:srgbClr val="00FF00"/>
                </a:solidFill>
              </a:rPr>
              <a:t>RBE</a:t>
            </a:r>
            <a:r>
              <a:rPr lang="en-US" sz="1800" dirty="0">
                <a:solidFill>
                  <a:srgbClr val="FFFF00"/>
                </a:solidFill>
              </a:rPr>
              <a:t>)</a:t>
            </a:r>
            <a:r>
              <a:rPr lang="en-US" sz="1800" dirty="0"/>
              <a:t> of radiation exposure.</a:t>
            </a:r>
          </a:p>
          <a:p>
            <a:r>
              <a:rPr lang="en-US" sz="1800" dirty="0"/>
              <a:t>The roentgen</a:t>
            </a:r>
            <a:br>
              <a:rPr lang="en-US" sz="1800" dirty="0"/>
            </a:br>
            <a:r>
              <a:rPr lang="en-US" sz="1800" dirty="0"/>
              <a:t>equivalent for man</a:t>
            </a:r>
            <a:br>
              <a:rPr lang="en-US" sz="1800" dirty="0"/>
            </a:br>
            <a:r>
              <a:rPr lang="en-US" sz="1800" dirty="0"/>
              <a:t>(rem) is used to</a:t>
            </a:r>
            <a:br>
              <a:rPr lang="en-US" sz="1800" dirty="0"/>
            </a:br>
            <a:r>
              <a:rPr lang="en-US" sz="1800" dirty="0"/>
              <a:t>indicate damage &amp;</a:t>
            </a:r>
            <a:br>
              <a:rPr lang="en-US" sz="1800" dirty="0"/>
            </a:br>
            <a:r>
              <a:rPr lang="en-US" sz="1800" dirty="0"/>
              <a:t>exposure in people.</a:t>
            </a:r>
            <a:br>
              <a:rPr lang="en-US" sz="1800" dirty="0"/>
            </a:br>
            <a:r>
              <a:rPr lang="en-US" sz="1800" dirty="0"/>
              <a:t>100 rem = 1 </a:t>
            </a:r>
            <a:r>
              <a:rPr lang="en-US" sz="1800" dirty="0" err="1"/>
              <a:t>Sv</a:t>
            </a:r>
            <a:endParaRPr lang="en-US" sz="1800" dirty="0"/>
          </a:p>
        </p:txBody>
      </p:sp>
      <p:sp>
        <p:nvSpPr>
          <p:cNvPr id="7" name="Slide Number Placeholder 6">
            <a:extLst>
              <a:ext uri="{FF2B5EF4-FFF2-40B4-BE49-F238E27FC236}">
                <a16:creationId xmlns:a16="http://schemas.microsoft.com/office/drawing/2014/main" id="{C284B528-1B9C-B2AF-EA14-E2710047EAAB}"/>
              </a:ext>
            </a:extLst>
          </p:cNvPr>
          <p:cNvSpPr>
            <a:spLocks noGrp="1"/>
          </p:cNvSpPr>
          <p:nvPr>
            <p:ph type="sldNum" sz="quarter" idx="10"/>
          </p:nvPr>
        </p:nvSpPr>
        <p:spPr/>
        <p:txBody>
          <a:bodyPr/>
          <a:lstStyle/>
          <a:p>
            <a:fld id="{C5DB56EC-E142-4263-99D2-5B737B5C9F29}" type="slidenum">
              <a:rPr lang="en-US" smtClean="0"/>
              <a:pPr/>
              <a:t>28</a:t>
            </a:fld>
            <a:endParaRPr lang="en-US" b="1" dirty="0"/>
          </a:p>
        </p:txBody>
      </p:sp>
      <p:pic>
        <p:nvPicPr>
          <p:cNvPr id="6" name="Picture 5">
            <a:extLst>
              <a:ext uri="{FF2B5EF4-FFF2-40B4-BE49-F238E27FC236}">
                <a16:creationId xmlns:a16="http://schemas.microsoft.com/office/drawing/2014/main" id="{BF4CA8E5-21F4-E0EE-6DF8-398222B0C441}"/>
              </a:ext>
            </a:extLst>
          </p:cNvPr>
          <p:cNvPicPr>
            <a:picLocks noChangeAspect="1"/>
          </p:cNvPicPr>
          <p:nvPr/>
        </p:nvPicPr>
        <p:blipFill>
          <a:blip r:embed="rId2"/>
          <a:stretch>
            <a:fillRect/>
          </a:stretch>
        </p:blipFill>
        <p:spPr>
          <a:xfrm>
            <a:off x="3029779" y="3807064"/>
            <a:ext cx="5863479" cy="2522588"/>
          </a:xfrm>
          <a:prstGeom prst="rect">
            <a:avLst/>
          </a:prstGeom>
        </p:spPr>
      </p:pic>
    </p:spTree>
    <p:extLst>
      <p:ext uri="{BB962C8B-B14F-4D97-AF65-F5344CB8AC3E}">
        <p14:creationId xmlns:p14="http://schemas.microsoft.com/office/powerpoint/2010/main" val="4037108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A09C65-DB89-86FD-1F4B-571C69ED803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D6EE73-44D2-078D-0015-2F6AD8AE9F65}"/>
              </a:ext>
            </a:extLst>
          </p:cNvPr>
          <p:cNvSpPr>
            <a:spLocks noGrp="1"/>
          </p:cNvSpPr>
          <p:nvPr>
            <p:ph type="title"/>
          </p:nvPr>
        </p:nvSpPr>
        <p:spPr>
          <a:xfrm>
            <a:off x="364067" y="306074"/>
            <a:ext cx="8421512" cy="707886"/>
          </a:xfrm>
        </p:spPr>
        <p:txBody>
          <a:bodyPr/>
          <a:lstStyle/>
          <a:p>
            <a:r>
              <a:rPr lang="en-US" sz="4000" dirty="0"/>
              <a:t>Long-Term Radiation Exposure</a:t>
            </a:r>
          </a:p>
        </p:txBody>
      </p:sp>
      <p:sp>
        <p:nvSpPr>
          <p:cNvPr id="5" name="Content Placeholder 4">
            <a:extLst>
              <a:ext uri="{FF2B5EF4-FFF2-40B4-BE49-F238E27FC236}">
                <a16:creationId xmlns:a16="http://schemas.microsoft.com/office/drawing/2014/main" id="{9B8BEFF4-997A-6BAE-B322-C744CD77B658}"/>
              </a:ext>
            </a:extLst>
          </p:cNvPr>
          <p:cNvSpPr>
            <a:spLocks noGrp="1"/>
          </p:cNvSpPr>
          <p:nvPr>
            <p:ph idx="1"/>
          </p:nvPr>
        </p:nvSpPr>
        <p:spPr>
          <a:xfrm>
            <a:off x="372533" y="1013960"/>
            <a:ext cx="8387645" cy="5533595"/>
          </a:xfrm>
        </p:spPr>
        <p:txBody>
          <a:bodyPr/>
          <a:lstStyle/>
          <a:p>
            <a:r>
              <a:rPr lang="en-US" sz="2000" dirty="0"/>
              <a:t>Multiple factors determine how damaging radiation can be: type, energy, distance from radiation, time of exposure</a:t>
            </a:r>
          </a:p>
          <a:p>
            <a:r>
              <a:rPr lang="en-US" sz="2000" dirty="0"/>
              <a:t>Tens of rems can cause noticeable symptoms and illness. A 500 rem dose could lead to death (50% probability within 30 days). The effects can be cumulative over a lifetime</a:t>
            </a:r>
          </a:p>
        </p:txBody>
      </p:sp>
      <p:sp>
        <p:nvSpPr>
          <p:cNvPr id="7" name="Slide Number Placeholder 6">
            <a:extLst>
              <a:ext uri="{FF2B5EF4-FFF2-40B4-BE49-F238E27FC236}">
                <a16:creationId xmlns:a16="http://schemas.microsoft.com/office/drawing/2014/main" id="{F06ABE41-4035-F9DE-B923-A9921BF8AD47}"/>
              </a:ext>
            </a:extLst>
          </p:cNvPr>
          <p:cNvSpPr>
            <a:spLocks noGrp="1"/>
          </p:cNvSpPr>
          <p:nvPr>
            <p:ph type="sldNum" sz="quarter" idx="10"/>
          </p:nvPr>
        </p:nvSpPr>
        <p:spPr/>
        <p:txBody>
          <a:bodyPr/>
          <a:lstStyle/>
          <a:p>
            <a:fld id="{C5DB56EC-E142-4263-99D2-5B737B5C9F29}" type="slidenum">
              <a:rPr lang="en-US" smtClean="0"/>
              <a:pPr/>
              <a:t>29</a:t>
            </a:fld>
            <a:endParaRPr lang="en-US" b="1" dirty="0"/>
          </a:p>
        </p:txBody>
      </p:sp>
      <p:pic>
        <p:nvPicPr>
          <p:cNvPr id="3" name="Picture 2">
            <a:extLst>
              <a:ext uri="{FF2B5EF4-FFF2-40B4-BE49-F238E27FC236}">
                <a16:creationId xmlns:a16="http://schemas.microsoft.com/office/drawing/2014/main" id="{AD56498A-92A9-0C57-35C8-06731D805ECF}"/>
              </a:ext>
            </a:extLst>
          </p:cNvPr>
          <p:cNvPicPr>
            <a:picLocks noChangeAspect="1"/>
          </p:cNvPicPr>
          <p:nvPr/>
        </p:nvPicPr>
        <p:blipFill>
          <a:blip r:embed="rId2"/>
          <a:stretch>
            <a:fillRect/>
          </a:stretch>
        </p:blipFill>
        <p:spPr>
          <a:xfrm>
            <a:off x="4903863" y="2734455"/>
            <a:ext cx="3989396" cy="3630537"/>
          </a:xfrm>
          <a:prstGeom prst="rect">
            <a:avLst/>
          </a:prstGeom>
        </p:spPr>
      </p:pic>
      <p:pic>
        <p:nvPicPr>
          <p:cNvPr id="9" name="Picture 8">
            <a:extLst>
              <a:ext uri="{FF2B5EF4-FFF2-40B4-BE49-F238E27FC236}">
                <a16:creationId xmlns:a16="http://schemas.microsoft.com/office/drawing/2014/main" id="{EEBBC68F-9C1C-E6B2-ECE8-9FB3258E624D}"/>
              </a:ext>
            </a:extLst>
          </p:cNvPr>
          <p:cNvPicPr>
            <a:picLocks noChangeAspect="1"/>
          </p:cNvPicPr>
          <p:nvPr/>
        </p:nvPicPr>
        <p:blipFill>
          <a:blip r:embed="rId3"/>
          <a:stretch>
            <a:fillRect/>
          </a:stretch>
        </p:blipFill>
        <p:spPr>
          <a:xfrm>
            <a:off x="250741" y="3143920"/>
            <a:ext cx="4432808" cy="3221072"/>
          </a:xfrm>
          <a:prstGeom prst="rect">
            <a:avLst/>
          </a:prstGeom>
        </p:spPr>
      </p:pic>
    </p:spTree>
    <p:extLst>
      <p:ext uri="{BB962C8B-B14F-4D97-AF65-F5344CB8AC3E}">
        <p14:creationId xmlns:p14="http://schemas.microsoft.com/office/powerpoint/2010/main" val="21651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B368C-8775-CEC5-8196-60427B16EF3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D30AD6E-8C8E-6A1D-AD59-BBAC03645359}"/>
              </a:ext>
            </a:extLst>
          </p:cNvPr>
          <p:cNvSpPr>
            <a:spLocks noGrp="1"/>
          </p:cNvSpPr>
          <p:nvPr>
            <p:ph type="title"/>
          </p:nvPr>
        </p:nvSpPr>
        <p:spPr>
          <a:xfrm>
            <a:off x="364067" y="244518"/>
            <a:ext cx="8421512" cy="830997"/>
          </a:xfrm>
        </p:spPr>
        <p:txBody>
          <a:bodyPr/>
          <a:lstStyle/>
          <a:p>
            <a:r>
              <a:rPr lang="en-US" dirty="0"/>
              <a:t>Discovery of  Radioactivity</a:t>
            </a:r>
          </a:p>
        </p:txBody>
      </p:sp>
      <p:sp>
        <p:nvSpPr>
          <p:cNvPr id="5" name="Content Placeholder 4">
            <a:extLst>
              <a:ext uri="{FF2B5EF4-FFF2-40B4-BE49-F238E27FC236}">
                <a16:creationId xmlns:a16="http://schemas.microsoft.com/office/drawing/2014/main" id="{C67A3BBF-C2AA-15DA-49B9-3AC4FAA78B00}"/>
              </a:ext>
            </a:extLst>
          </p:cNvPr>
          <p:cNvSpPr>
            <a:spLocks noGrp="1"/>
          </p:cNvSpPr>
          <p:nvPr>
            <p:ph idx="1"/>
          </p:nvPr>
        </p:nvSpPr>
        <p:spPr>
          <a:xfrm>
            <a:off x="364067" y="1245977"/>
            <a:ext cx="8387645" cy="5215465"/>
          </a:xfrm>
        </p:spPr>
        <p:txBody>
          <a:bodyPr/>
          <a:lstStyle/>
          <a:p>
            <a:r>
              <a:rPr lang="en-US" dirty="0"/>
              <a:t>Roentgen learns that X-radiation can also expose photographic film</a:t>
            </a:r>
          </a:p>
          <a:p>
            <a:r>
              <a:rPr lang="en-US" dirty="0"/>
              <a:t>Becquerel learn if fluorescent minerals can have same effect (no), but sees that one rock with uranium salt minerals fogged the photographic plate</a:t>
            </a:r>
          </a:p>
          <a:p>
            <a:r>
              <a:rPr lang="en-US" dirty="0"/>
              <a:t>Marie &amp; Pierre</a:t>
            </a:r>
            <a:br>
              <a:rPr lang="en-US" dirty="0"/>
            </a:br>
            <a:r>
              <a:rPr lang="en-US" dirty="0"/>
              <a:t>Curie determine</a:t>
            </a:r>
            <a:br>
              <a:rPr lang="en-US" dirty="0"/>
            </a:br>
            <a:r>
              <a:rPr lang="en-US" dirty="0"/>
              <a:t>that the element</a:t>
            </a:r>
            <a:br>
              <a:rPr lang="en-US" dirty="0"/>
            </a:br>
            <a:r>
              <a:rPr lang="en-US" dirty="0"/>
              <a:t>radium has even</a:t>
            </a:r>
            <a:br>
              <a:rPr lang="en-US" dirty="0"/>
            </a:br>
            <a:r>
              <a:rPr lang="en-US" dirty="0"/>
              <a:t>more radioactivity</a:t>
            </a:r>
            <a:br>
              <a:rPr lang="en-US" dirty="0"/>
            </a:br>
            <a:r>
              <a:rPr lang="en-US" dirty="0"/>
              <a:t>than uranium</a:t>
            </a:r>
          </a:p>
        </p:txBody>
      </p:sp>
      <p:pic>
        <p:nvPicPr>
          <p:cNvPr id="3" name="Picture 2">
            <a:extLst>
              <a:ext uri="{FF2B5EF4-FFF2-40B4-BE49-F238E27FC236}">
                <a16:creationId xmlns:a16="http://schemas.microsoft.com/office/drawing/2014/main" id="{008E7B94-C3AC-0BA5-E30D-B1D6C3318B52}"/>
              </a:ext>
            </a:extLst>
          </p:cNvPr>
          <p:cNvPicPr>
            <a:picLocks noChangeAspect="1"/>
          </p:cNvPicPr>
          <p:nvPr/>
        </p:nvPicPr>
        <p:blipFill>
          <a:blip r:embed="rId2"/>
          <a:stretch>
            <a:fillRect/>
          </a:stretch>
        </p:blipFill>
        <p:spPr>
          <a:xfrm>
            <a:off x="6362568" y="3807570"/>
            <a:ext cx="2526458" cy="2386960"/>
          </a:xfrm>
          <a:prstGeom prst="rect">
            <a:avLst/>
          </a:prstGeom>
        </p:spPr>
      </p:pic>
      <p:sp>
        <p:nvSpPr>
          <p:cNvPr id="6" name="Slide Number Placeholder 5">
            <a:extLst>
              <a:ext uri="{FF2B5EF4-FFF2-40B4-BE49-F238E27FC236}">
                <a16:creationId xmlns:a16="http://schemas.microsoft.com/office/drawing/2014/main" id="{069897F5-9F2C-4028-C075-80C6BC484E43}"/>
              </a:ext>
            </a:extLst>
          </p:cNvPr>
          <p:cNvSpPr>
            <a:spLocks noGrp="1"/>
          </p:cNvSpPr>
          <p:nvPr>
            <p:ph type="sldNum" sz="quarter" idx="10"/>
          </p:nvPr>
        </p:nvSpPr>
        <p:spPr/>
        <p:txBody>
          <a:bodyPr/>
          <a:lstStyle/>
          <a:p>
            <a:fld id="{C5DB56EC-E142-4263-99D2-5B737B5C9F29}" type="slidenum">
              <a:rPr lang="en-US" smtClean="0"/>
              <a:pPr/>
              <a:t>3</a:t>
            </a:fld>
            <a:endParaRPr lang="en-US" b="1" dirty="0"/>
          </a:p>
        </p:txBody>
      </p:sp>
      <p:pic>
        <p:nvPicPr>
          <p:cNvPr id="7" name="Picture 6">
            <a:extLst>
              <a:ext uri="{FF2B5EF4-FFF2-40B4-BE49-F238E27FC236}">
                <a16:creationId xmlns:a16="http://schemas.microsoft.com/office/drawing/2014/main" id="{4BE173BA-CA3C-216E-4BCF-1DA3A5835086}"/>
              </a:ext>
            </a:extLst>
          </p:cNvPr>
          <p:cNvPicPr>
            <a:picLocks noChangeAspect="1"/>
          </p:cNvPicPr>
          <p:nvPr/>
        </p:nvPicPr>
        <p:blipFill>
          <a:blip r:embed="rId3"/>
          <a:stretch>
            <a:fillRect/>
          </a:stretch>
        </p:blipFill>
        <p:spPr>
          <a:xfrm>
            <a:off x="3563815" y="3807569"/>
            <a:ext cx="2798753" cy="2411977"/>
          </a:xfrm>
          <a:prstGeom prst="rect">
            <a:avLst/>
          </a:prstGeom>
        </p:spPr>
      </p:pic>
    </p:spTree>
    <p:extLst>
      <p:ext uri="{BB962C8B-B14F-4D97-AF65-F5344CB8AC3E}">
        <p14:creationId xmlns:p14="http://schemas.microsoft.com/office/powerpoint/2010/main" val="9973335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A134E-154D-C6FB-D367-1D8BF1ABF6C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19FEFB-6991-E4CF-5604-675789385FEE}"/>
              </a:ext>
            </a:extLst>
          </p:cNvPr>
          <p:cNvSpPr>
            <a:spLocks noGrp="1"/>
          </p:cNvSpPr>
          <p:nvPr>
            <p:ph type="title"/>
          </p:nvPr>
        </p:nvSpPr>
        <p:spPr>
          <a:xfrm>
            <a:off x="364067" y="306074"/>
            <a:ext cx="8421512" cy="707886"/>
          </a:xfrm>
        </p:spPr>
        <p:txBody>
          <a:bodyPr/>
          <a:lstStyle/>
          <a:p>
            <a:r>
              <a:rPr lang="en-US" sz="4000" dirty="0"/>
              <a:t>Nuclear Medicine</a:t>
            </a:r>
          </a:p>
        </p:txBody>
      </p:sp>
      <p:sp>
        <p:nvSpPr>
          <p:cNvPr id="5" name="Content Placeholder 4">
            <a:extLst>
              <a:ext uri="{FF2B5EF4-FFF2-40B4-BE49-F238E27FC236}">
                <a16:creationId xmlns:a16="http://schemas.microsoft.com/office/drawing/2014/main" id="{F9121866-5C9C-3EDB-BFC3-F3544BDF4A2E}"/>
              </a:ext>
            </a:extLst>
          </p:cNvPr>
          <p:cNvSpPr>
            <a:spLocks noGrp="1"/>
          </p:cNvSpPr>
          <p:nvPr>
            <p:ph idx="1"/>
          </p:nvPr>
        </p:nvSpPr>
        <p:spPr>
          <a:xfrm>
            <a:off x="372533" y="1013960"/>
            <a:ext cx="8387645" cy="5533595"/>
          </a:xfrm>
        </p:spPr>
        <p:txBody>
          <a:bodyPr/>
          <a:lstStyle/>
          <a:p>
            <a:r>
              <a:rPr lang="en-US" sz="2000" dirty="0"/>
              <a:t>The thyroid gland produces iodine-containing hormones that regulate metabolism. The gland can be subject to diseases and disorders, like goiter and cancers</a:t>
            </a:r>
          </a:p>
          <a:p>
            <a:r>
              <a:rPr lang="en-US" sz="2000" dirty="0"/>
              <a:t>Iodine-131 (</a:t>
            </a:r>
            <a:r>
              <a:rPr lang="en-US" sz="2000" baseline="30000" dirty="0"/>
              <a:t>131</a:t>
            </a:r>
            <a:r>
              <a:rPr lang="en-US" sz="2000" dirty="0"/>
              <a:t>I) is an isotope useful in diagnosis, including gland imaging, and particularly at the right levels in therapy by killing gland cells that become overactive (hyperthyroidism) and restoring health</a:t>
            </a:r>
          </a:p>
          <a:p>
            <a:r>
              <a:rPr lang="en-US" sz="2000" dirty="0"/>
              <a:t>Of interest is that patients being treated with I-131 and who may travel by air may have to carry a special notice indicating to travel security officials their treatment, since half-life of isotope is about a week and they may trigger radiation detectors</a:t>
            </a:r>
          </a:p>
        </p:txBody>
      </p:sp>
      <p:sp>
        <p:nvSpPr>
          <p:cNvPr id="7" name="Slide Number Placeholder 6">
            <a:extLst>
              <a:ext uri="{FF2B5EF4-FFF2-40B4-BE49-F238E27FC236}">
                <a16:creationId xmlns:a16="http://schemas.microsoft.com/office/drawing/2014/main" id="{3CA6AE9C-5A60-15F9-0E19-B865CD15F2EA}"/>
              </a:ext>
            </a:extLst>
          </p:cNvPr>
          <p:cNvSpPr>
            <a:spLocks noGrp="1"/>
          </p:cNvSpPr>
          <p:nvPr>
            <p:ph type="sldNum" sz="quarter" idx="10"/>
          </p:nvPr>
        </p:nvSpPr>
        <p:spPr/>
        <p:txBody>
          <a:bodyPr/>
          <a:lstStyle/>
          <a:p>
            <a:fld id="{C5DB56EC-E142-4263-99D2-5B737B5C9F29}" type="slidenum">
              <a:rPr lang="en-US" smtClean="0"/>
              <a:pPr/>
              <a:t>30</a:t>
            </a:fld>
            <a:endParaRPr lang="en-US" b="1" dirty="0"/>
          </a:p>
        </p:txBody>
      </p:sp>
    </p:spTree>
    <p:extLst>
      <p:ext uri="{BB962C8B-B14F-4D97-AF65-F5344CB8AC3E}">
        <p14:creationId xmlns:p14="http://schemas.microsoft.com/office/powerpoint/2010/main" val="26473843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24835-04E2-E44B-D7E4-A2B5C991FB6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F7A57D3-0F54-367E-40F0-B3621865518B}"/>
              </a:ext>
            </a:extLst>
          </p:cNvPr>
          <p:cNvSpPr>
            <a:spLocks noGrp="1"/>
          </p:cNvSpPr>
          <p:nvPr>
            <p:ph type="title"/>
          </p:nvPr>
        </p:nvSpPr>
        <p:spPr>
          <a:xfrm>
            <a:off x="268675" y="154290"/>
            <a:ext cx="8595360" cy="677108"/>
          </a:xfrm>
        </p:spPr>
        <p:txBody>
          <a:bodyPr/>
          <a:lstStyle/>
          <a:p>
            <a:r>
              <a:rPr lang="en-US" sz="3800" dirty="0"/>
              <a:t>Positron Emission Tomography (PET)</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57AF944E-1932-8DF9-5623-52CD83EA758C}"/>
                  </a:ext>
                </a:extLst>
              </p:cNvPr>
              <p:cNvSpPr>
                <a:spLocks noGrp="1"/>
              </p:cNvSpPr>
              <p:nvPr>
                <p:ph idx="1"/>
              </p:nvPr>
            </p:nvSpPr>
            <p:spPr>
              <a:xfrm>
                <a:off x="268675" y="1028360"/>
                <a:ext cx="8595360" cy="5533595"/>
              </a:xfrm>
            </p:spPr>
            <p:txBody>
              <a:bodyPr/>
              <a:lstStyle/>
              <a:p>
                <a:r>
                  <a:rPr lang="en-US" sz="2200" dirty="0"/>
                  <a:t>Beta (</a:t>
                </a:r>
                <a:r>
                  <a:rPr lang="en-US" sz="2200" dirty="0">
                    <a:latin typeface="Symbol" panose="05050102010706020507" pitchFamily="18" charset="2"/>
                  </a:rPr>
                  <a:t>b</a:t>
                </a:r>
                <a:r>
                  <a:rPr lang="en-US" sz="2200" baseline="30000" dirty="0"/>
                  <a:t>–</a:t>
                </a:r>
                <a:r>
                  <a:rPr lang="en-US" sz="2200" dirty="0"/>
                  <a:t>) particles are high speed electrons emitted when nuclei with too many neutrons to protons decay:</a:t>
                </a:r>
              </a:p>
              <a:p>
                <a:pPr marL="0" indent="0">
                  <a:buNone/>
                </a:pPr>
                <a14:m>
                  <m:oMathPara xmlns:m="http://schemas.openxmlformats.org/officeDocument/2006/math">
                    <m:oMathParaPr>
                      <m:jc m:val="centerGroup"/>
                    </m:oMathParaPr>
                    <m:oMath xmlns:m="http://schemas.openxmlformats.org/officeDocument/2006/math">
                      <m:sPre>
                        <m:sPrePr>
                          <m:ctrlPr>
                            <a:rPr lang="en-US" sz="2200" smtClean="0">
                              <a:solidFill>
                                <a:srgbClr val="FFC000"/>
                              </a:solidFill>
                              <a:latin typeface="Cambria Math" panose="02040503050406030204" pitchFamily="18" charset="0"/>
                            </a:rPr>
                          </m:ctrlPr>
                        </m:sPrePr>
                        <m:sub>
                          <m:r>
                            <a:rPr lang="en-US" sz="2200" b="0" i="0" smtClean="0">
                              <a:solidFill>
                                <a:srgbClr val="FFC000"/>
                              </a:solidFill>
                              <a:latin typeface="Cambria Math" panose="02040503050406030204" pitchFamily="18" charset="0"/>
                            </a:rPr>
                            <m:t>0</m:t>
                          </m:r>
                        </m:sub>
                        <m:sup>
                          <m:r>
                            <a:rPr lang="en-US" sz="2200" b="0" i="0" smtClean="0">
                              <a:solidFill>
                                <a:srgbClr val="FFC000"/>
                              </a:solidFill>
                              <a:latin typeface="Cambria Math" panose="02040503050406030204" pitchFamily="18" charset="0"/>
                            </a:rPr>
                            <m:t>1</m:t>
                          </m:r>
                        </m:sup>
                        <m:e>
                          <m:r>
                            <m:rPr>
                              <m:sty m:val="p"/>
                            </m:rPr>
                            <a:rPr lang="en-US" sz="2200" b="0" i="0" smtClean="0">
                              <a:solidFill>
                                <a:srgbClr val="FFC000"/>
                              </a:solidFill>
                              <a:latin typeface="Cambria Math" panose="02040503050406030204" pitchFamily="18" charset="0"/>
                            </a:rPr>
                            <m:t>n</m:t>
                          </m:r>
                        </m:e>
                      </m:sPre>
                      <m:r>
                        <a:rPr lang="en-US" sz="2200" b="0" i="0" smtClean="0">
                          <a:solidFill>
                            <a:srgbClr val="FFC000"/>
                          </a:solidFill>
                          <a:latin typeface="Cambria Math" panose="02040503050406030204" pitchFamily="18" charset="0"/>
                        </a:rPr>
                        <m:t> →</m:t>
                      </m:r>
                      <m:r>
                        <a:rPr lang="en-US" sz="2200" b="0" i="1" smtClean="0">
                          <a:solidFill>
                            <a:srgbClr val="FFC000"/>
                          </a:solidFill>
                          <a:latin typeface="Cambria Math" panose="02040503050406030204" pitchFamily="18" charset="0"/>
                        </a:rPr>
                        <m:t> </m:t>
                      </m:r>
                      <m:sPre>
                        <m:sPrePr>
                          <m:ctrlPr>
                            <a:rPr lang="en-US" sz="2200" i="1">
                              <a:solidFill>
                                <a:srgbClr val="FFC000"/>
                              </a:solidFill>
                              <a:latin typeface="Cambria Math" panose="02040503050406030204" pitchFamily="18" charset="0"/>
                            </a:rPr>
                          </m:ctrlPr>
                        </m:sPrePr>
                        <m:sub>
                          <m:r>
                            <a:rPr lang="en-US" sz="2200" i="1">
                              <a:solidFill>
                                <a:srgbClr val="FFC000"/>
                              </a:solidFill>
                              <a:latin typeface="Cambria Math" panose="02040503050406030204" pitchFamily="18" charset="0"/>
                            </a:rPr>
                            <m:t>1</m:t>
                          </m:r>
                        </m:sub>
                        <m:sup>
                          <m:r>
                            <a:rPr lang="en-US" sz="2200" i="1">
                              <a:solidFill>
                                <a:srgbClr val="FFC000"/>
                              </a:solidFill>
                              <a:latin typeface="Cambria Math" panose="02040503050406030204" pitchFamily="18" charset="0"/>
                            </a:rPr>
                            <m:t>1</m:t>
                          </m:r>
                        </m:sup>
                        <m:e>
                          <m:sSup>
                            <m:sSupPr>
                              <m:ctrlPr>
                                <a:rPr lang="en-US" sz="2200" i="1">
                                  <a:solidFill>
                                    <a:srgbClr val="FFC000"/>
                                  </a:solidFill>
                                  <a:latin typeface="Cambria Math" panose="02040503050406030204" pitchFamily="18" charset="0"/>
                                </a:rPr>
                              </m:ctrlPr>
                            </m:sSupPr>
                            <m:e>
                              <m:r>
                                <m:rPr>
                                  <m:sty m:val="p"/>
                                </m:rPr>
                                <a:rPr lang="en-US" sz="2200" i="0">
                                  <a:solidFill>
                                    <a:srgbClr val="FFC000"/>
                                  </a:solidFill>
                                  <a:latin typeface="Cambria Math" panose="02040503050406030204" pitchFamily="18" charset="0"/>
                                </a:rPr>
                                <m:t>p</m:t>
                              </m:r>
                            </m:e>
                            <m:sup>
                              <m:r>
                                <a:rPr lang="en-US" sz="2200" i="1">
                                  <a:solidFill>
                                    <a:srgbClr val="FFC000"/>
                                  </a:solidFill>
                                  <a:latin typeface="Cambria Math" panose="02040503050406030204" pitchFamily="18" charset="0"/>
                                </a:rPr>
                                <m:t>+</m:t>
                              </m:r>
                            </m:sup>
                          </m:sSup>
                        </m:e>
                      </m:sPre>
                      <m:r>
                        <a:rPr lang="en-US" sz="2200" b="0" i="1" smtClean="0">
                          <a:solidFill>
                            <a:srgbClr val="FFC000"/>
                          </a:solidFill>
                          <a:latin typeface="Cambria Math" panose="02040503050406030204" pitchFamily="18" charset="0"/>
                        </a:rPr>
                        <m:t>+</m:t>
                      </m:r>
                      <m:sPre>
                        <m:sPrePr>
                          <m:ctrlPr>
                            <a:rPr lang="en-US" sz="2200" i="1">
                              <a:solidFill>
                                <a:srgbClr val="FFC000"/>
                              </a:solidFill>
                              <a:latin typeface="Cambria Math" panose="02040503050406030204" pitchFamily="18" charset="0"/>
                            </a:rPr>
                          </m:ctrlPr>
                        </m:sPrePr>
                        <m:sub>
                          <m:r>
                            <a:rPr lang="en-US" sz="2200" i="1">
                              <a:solidFill>
                                <a:srgbClr val="FFC000"/>
                              </a:solidFill>
                              <a:latin typeface="Cambria Math" panose="02040503050406030204" pitchFamily="18" charset="0"/>
                            </a:rPr>
                            <m:t>−1</m:t>
                          </m:r>
                        </m:sub>
                        <m:sup>
                          <m:r>
                            <a:rPr lang="en-US" sz="2200" i="1">
                              <a:solidFill>
                                <a:srgbClr val="FFC000"/>
                              </a:solidFill>
                              <a:latin typeface="Cambria Math" panose="02040503050406030204" pitchFamily="18" charset="0"/>
                            </a:rPr>
                            <m:t>0</m:t>
                          </m:r>
                        </m:sup>
                        <m:e>
                          <m:sSup>
                            <m:sSupPr>
                              <m:ctrlPr>
                                <a:rPr lang="en-US" sz="2200" i="1">
                                  <a:solidFill>
                                    <a:srgbClr val="FFC000"/>
                                  </a:solidFill>
                                  <a:latin typeface="Cambria Math" panose="02040503050406030204" pitchFamily="18" charset="0"/>
                                </a:rPr>
                              </m:ctrlPr>
                            </m:sSupPr>
                            <m:e>
                              <m:r>
                                <m:rPr>
                                  <m:sty m:val="p"/>
                                </m:rPr>
                                <a:rPr lang="el-GR" sz="2200" i="1">
                                  <a:solidFill>
                                    <a:srgbClr val="FFC000"/>
                                  </a:solidFill>
                                  <a:latin typeface="Cambria Math" panose="02040503050406030204" pitchFamily="18" charset="0"/>
                                  <a:ea typeface="Cambria Math" panose="02040503050406030204" pitchFamily="18" charset="0"/>
                                </a:rPr>
                                <m:t>β</m:t>
                              </m:r>
                            </m:e>
                            <m:sup>
                              <m:r>
                                <a:rPr lang="en-US" sz="2200" i="1">
                                  <a:solidFill>
                                    <a:srgbClr val="FFC000"/>
                                  </a:solidFill>
                                  <a:latin typeface="Cambria Math" panose="02040503050406030204" pitchFamily="18" charset="0"/>
                                </a:rPr>
                                <m:t>−</m:t>
                              </m:r>
                            </m:sup>
                          </m:sSup>
                        </m:e>
                      </m:sPre>
                      <m:r>
                        <a:rPr lang="en-US" sz="2200" b="0" i="1" smtClean="0">
                          <a:solidFill>
                            <a:srgbClr val="FFC000"/>
                          </a:solidFill>
                          <a:latin typeface="Cambria Math" panose="02040503050406030204" pitchFamily="18" charset="0"/>
                        </a:rPr>
                        <m:t>+</m:t>
                      </m:r>
                      <m:acc>
                        <m:accPr>
                          <m:chr m:val="̅"/>
                          <m:ctrlPr>
                            <a:rPr lang="en-US" sz="2200" b="0" i="1" smtClean="0">
                              <a:solidFill>
                                <a:srgbClr val="FFC000"/>
                              </a:solidFill>
                              <a:latin typeface="Cambria Math" panose="02040503050406030204" pitchFamily="18" charset="0"/>
                            </a:rPr>
                          </m:ctrlPr>
                        </m:accPr>
                        <m:e>
                          <m:r>
                            <a:rPr lang="en-US" sz="2200" i="1">
                              <a:solidFill>
                                <a:srgbClr val="FFC000"/>
                              </a:solidFill>
                              <a:latin typeface="Cambria Math" panose="02040503050406030204" pitchFamily="18" charset="0"/>
                              <a:ea typeface="Cambria Math" panose="02040503050406030204" pitchFamily="18" charset="0"/>
                            </a:rPr>
                            <m:t>𝜈</m:t>
                          </m:r>
                        </m:e>
                      </m:acc>
                    </m:oMath>
                  </m:oMathPara>
                </a14:m>
                <a:endParaRPr lang="en-US" sz="2200" dirty="0">
                  <a:solidFill>
                    <a:srgbClr val="FFC000"/>
                  </a:solidFill>
                </a:endParaRPr>
              </a:p>
              <a:p>
                <a:r>
                  <a:rPr lang="en-US" sz="2200" dirty="0"/>
                  <a:t>Positrons (</a:t>
                </a:r>
                <a:r>
                  <a:rPr lang="en-US" sz="2200" dirty="0">
                    <a:latin typeface="Symbol" panose="05050102010706020507" pitchFamily="18" charset="2"/>
                  </a:rPr>
                  <a:t>b</a:t>
                </a:r>
                <a:r>
                  <a:rPr lang="en-US" sz="2200" baseline="30000" dirty="0"/>
                  <a:t>+</a:t>
                </a:r>
                <a:r>
                  <a:rPr lang="en-US" sz="2200" dirty="0"/>
                  <a:t>) are high speed positive electrons emitted when nuclei with too many protons to neutrons decay:</a:t>
                </a:r>
              </a:p>
              <a:p>
                <a:pPr marL="0" indent="0" algn="ctr">
                  <a:buNone/>
                </a:pPr>
                <a14:m>
                  <m:oMath xmlns:m="http://schemas.openxmlformats.org/officeDocument/2006/math">
                    <m:sPre>
                      <m:sPrePr>
                        <m:ctrlPr>
                          <a:rPr lang="en-US" sz="2200" i="1" smtClean="0">
                            <a:solidFill>
                              <a:srgbClr val="FFC000"/>
                            </a:solidFill>
                            <a:latin typeface="Cambria Math" panose="02040503050406030204" pitchFamily="18" charset="0"/>
                          </a:rPr>
                        </m:ctrlPr>
                      </m:sPrePr>
                      <m:sub>
                        <m:r>
                          <a:rPr lang="en-US" sz="2200" i="1">
                            <a:solidFill>
                              <a:srgbClr val="FFC000"/>
                            </a:solidFill>
                            <a:latin typeface="Cambria Math" panose="02040503050406030204" pitchFamily="18" charset="0"/>
                          </a:rPr>
                          <m:t>1</m:t>
                        </m:r>
                      </m:sub>
                      <m:sup>
                        <m:r>
                          <a:rPr lang="en-US" sz="2200" i="1">
                            <a:solidFill>
                              <a:srgbClr val="FFC000"/>
                            </a:solidFill>
                            <a:latin typeface="Cambria Math" panose="02040503050406030204" pitchFamily="18" charset="0"/>
                          </a:rPr>
                          <m:t>1</m:t>
                        </m:r>
                      </m:sup>
                      <m:e>
                        <m:sSup>
                          <m:sSupPr>
                            <m:ctrlPr>
                              <a:rPr lang="en-US" sz="2200" i="1">
                                <a:solidFill>
                                  <a:srgbClr val="FFC000"/>
                                </a:solidFill>
                                <a:latin typeface="Cambria Math" panose="02040503050406030204" pitchFamily="18" charset="0"/>
                              </a:rPr>
                            </m:ctrlPr>
                          </m:sSupPr>
                          <m:e>
                            <m:r>
                              <m:rPr>
                                <m:sty m:val="p"/>
                              </m:rPr>
                              <a:rPr lang="en-US" sz="2200" i="0">
                                <a:solidFill>
                                  <a:srgbClr val="FFC000"/>
                                </a:solidFill>
                                <a:latin typeface="Cambria Math" panose="02040503050406030204" pitchFamily="18" charset="0"/>
                              </a:rPr>
                              <m:t>p</m:t>
                            </m:r>
                          </m:e>
                          <m:sup>
                            <m:r>
                              <a:rPr lang="en-US" sz="2200" i="1">
                                <a:solidFill>
                                  <a:srgbClr val="FFC000"/>
                                </a:solidFill>
                                <a:latin typeface="Cambria Math" panose="02040503050406030204" pitchFamily="18" charset="0"/>
                              </a:rPr>
                              <m:t>+</m:t>
                            </m:r>
                          </m:sup>
                        </m:sSup>
                      </m:e>
                    </m:sPre>
                    <m:r>
                      <a:rPr lang="en-US" sz="2200">
                        <a:solidFill>
                          <a:srgbClr val="FFC000"/>
                        </a:solidFill>
                        <a:latin typeface="Cambria Math" panose="02040503050406030204" pitchFamily="18" charset="0"/>
                      </a:rPr>
                      <m:t>→</m:t>
                    </m:r>
                  </m:oMath>
                </a14:m>
                <a:r>
                  <a:rPr lang="en-US" sz="2200" dirty="0">
                    <a:solidFill>
                      <a:srgbClr val="FFC000"/>
                    </a:solidFill>
                  </a:rPr>
                  <a:t> </a:t>
                </a:r>
                <a14:m>
                  <m:oMath xmlns:m="http://schemas.openxmlformats.org/officeDocument/2006/math">
                    <m:sPre>
                      <m:sPrePr>
                        <m:ctrlPr>
                          <a:rPr lang="en-US" sz="2200" i="1">
                            <a:solidFill>
                              <a:srgbClr val="FFC000"/>
                            </a:solidFill>
                            <a:latin typeface="Cambria Math" panose="02040503050406030204" pitchFamily="18" charset="0"/>
                          </a:rPr>
                        </m:ctrlPr>
                      </m:sPrePr>
                      <m:sub>
                        <m:r>
                          <a:rPr lang="en-US" sz="2200">
                            <a:solidFill>
                              <a:srgbClr val="FFC000"/>
                            </a:solidFill>
                            <a:latin typeface="Cambria Math" panose="02040503050406030204" pitchFamily="18" charset="0"/>
                          </a:rPr>
                          <m:t>0</m:t>
                        </m:r>
                      </m:sub>
                      <m:sup>
                        <m:r>
                          <a:rPr lang="en-US" sz="2200">
                            <a:solidFill>
                              <a:srgbClr val="FFC000"/>
                            </a:solidFill>
                            <a:latin typeface="Cambria Math" panose="02040503050406030204" pitchFamily="18" charset="0"/>
                          </a:rPr>
                          <m:t>1</m:t>
                        </m:r>
                      </m:sup>
                      <m:e>
                        <m:r>
                          <m:rPr>
                            <m:sty m:val="p"/>
                          </m:rPr>
                          <a:rPr lang="en-US" sz="2200">
                            <a:solidFill>
                              <a:srgbClr val="FFC000"/>
                            </a:solidFill>
                            <a:latin typeface="Cambria Math" panose="02040503050406030204" pitchFamily="18" charset="0"/>
                          </a:rPr>
                          <m:t>n</m:t>
                        </m:r>
                      </m:e>
                    </m:sPre>
                    <m:r>
                      <a:rPr lang="en-US" sz="2200" i="1">
                        <a:solidFill>
                          <a:srgbClr val="FFC000"/>
                        </a:solidFill>
                        <a:latin typeface="Cambria Math" panose="02040503050406030204" pitchFamily="18" charset="0"/>
                      </a:rPr>
                      <m:t>+</m:t>
                    </m:r>
                    <m:sPre>
                      <m:sPrePr>
                        <m:ctrlPr>
                          <a:rPr lang="en-US" sz="2200" i="1">
                            <a:solidFill>
                              <a:srgbClr val="FFC000"/>
                            </a:solidFill>
                            <a:latin typeface="Cambria Math" panose="02040503050406030204" pitchFamily="18" charset="0"/>
                          </a:rPr>
                        </m:ctrlPr>
                      </m:sPrePr>
                      <m:sub>
                        <m:r>
                          <a:rPr lang="en-US" sz="2200" i="1">
                            <a:solidFill>
                              <a:srgbClr val="FFC000"/>
                            </a:solidFill>
                            <a:latin typeface="Cambria Math" panose="02040503050406030204" pitchFamily="18" charset="0"/>
                          </a:rPr>
                          <m:t>+</m:t>
                        </m:r>
                        <m:r>
                          <a:rPr lang="en-US" sz="2200" i="1">
                            <a:solidFill>
                              <a:srgbClr val="FFC000"/>
                            </a:solidFill>
                            <a:latin typeface="Cambria Math" panose="02040503050406030204" pitchFamily="18" charset="0"/>
                          </a:rPr>
                          <m:t>1</m:t>
                        </m:r>
                      </m:sub>
                      <m:sup>
                        <m:r>
                          <a:rPr lang="en-US" sz="2200" i="1">
                            <a:solidFill>
                              <a:srgbClr val="FFC000"/>
                            </a:solidFill>
                            <a:latin typeface="Cambria Math" panose="02040503050406030204" pitchFamily="18" charset="0"/>
                          </a:rPr>
                          <m:t>0</m:t>
                        </m:r>
                      </m:sup>
                      <m:e>
                        <m:sSup>
                          <m:sSupPr>
                            <m:ctrlPr>
                              <a:rPr lang="en-US" sz="2200" i="1">
                                <a:solidFill>
                                  <a:srgbClr val="FFC000"/>
                                </a:solidFill>
                                <a:latin typeface="Cambria Math" panose="02040503050406030204" pitchFamily="18" charset="0"/>
                              </a:rPr>
                            </m:ctrlPr>
                          </m:sSupPr>
                          <m:e>
                            <m:r>
                              <m:rPr>
                                <m:sty m:val="p"/>
                              </m:rPr>
                              <a:rPr lang="el-GR" sz="2200" i="1">
                                <a:solidFill>
                                  <a:srgbClr val="FFC000"/>
                                </a:solidFill>
                                <a:latin typeface="Cambria Math" panose="02040503050406030204" pitchFamily="18" charset="0"/>
                                <a:ea typeface="Cambria Math" panose="02040503050406030204" pitchFamily="18" charset="0"/>
                              </a:rPr>
                              <m:t>β</m:t>
                            </m:r>
                          </m:e>
                          <m:sup>
                            <m:r>
                              <a:rPr lang="en-US" sz="2200" i="1">
                                <a:solidFill>
                                  <a:srgbClr val="FFC000"/>
                                </a:solidFill>
                                <a:latin typeface="Cambria Math" panose="02040503050406030204" pitchFamily="18" charset="0"/>
                              </a:rPr>
                              <m:t>+</m:t>
                            </m:r>
                          </m:sup>
                        </m:sSup>
                      </m:e>
                    </m:sPre>
                    <m:r>
                      <a:rPr lang="en-US" sz="2200" b="0" i="1" smtClean="0">
                        <a:solidFill>
                          <a:srgbClr val="FFC000"/>
                        </a:solidFill>
                        <a:latin typeface="Cambria Math" panose="02040503050406030204" pitchFamily="18" charset="0"/>
                      </a:rPr>
                      <m:t>+</m:t>
                    </m:r>
                    <m:r>
                      <a:rPr lang="en-US" sz="2200" b="0" i="1" smtClean="0">
                        <a:solidFill>
                          <a:srgbClr val="FFC000"/>
                        </a:solidFill>
                        <a:latin typeface="Cambria Math" panose="02040503050406030204" pitchFamily="18" charset="0"/>
                        <a:ea typeface="Cambria Math" panose="02040503050406030204" pitchFamily="18" charset="0"/>
                      </a:rPr>
                      <m:t>𝜈</m:t>
                    </m:r>
                  </m:oMath>
                </a14:m>
                <a:endParaRPr lang="en-US" sz="2200" dirty="0">
                  <a:solidFill>
                    <a:srgbClr val="FFC000"/>
                  </a:solidFill>
                </a:endParaRPr>
              </a:p>
              <a:p>
                <a:r>
                  <a:rPr lang="en-US" sz="2200" dirty="0"/>
                  <a:t>The isotopes have very short half-lives (in minutes) but are useful in many studies</a:t>
                </a:r>
              </a:p>
              <a:p>
                <a:endParaRPr lang="en-US" sz="1800" dirty="0"/>
              </a:p>
              <a:p>
                <a:pPr marL="0" indent="0" algn="ctr">
                  <a:buNone/>
                </a:pPr>
                <a:endParaRPr lang="en-US" sz="2000" dirty="0">
                  <a:solidFill>
                    <a:srgbClr val="FFC000"/>
                  </a:solidFill>
                </a:endParaRPr>
              </a:p>
            </p:txBody>
          </p:sp>
        </mc:Choice>
        <mc:Fallback>
          <p:sp>
            <p:nvSpPr>
              <p:cNvPr id="5" name="Content Placeholder 4">
                <a:extLst>
                  <a:ext uri="{FF2B5EF4-FFF2-40B4-BE49-F238E27FC236}">
                    <a16:creationId xmlns:a16="http://schemas.microsoft.com/office/drawing/2014/main" id="{57AF944E-1932-8DF9-5623-52CD83EA758C}"/>
                  </a:ext>
                </a:extLst>
              </p:cNvPr>
              <p:cNvSpPr>
                <a:spLocks noGrp="1" noRot="1" noChangeAspect="1" noMove="1" noResize="1" noEditPoints="1" noAdjustHandles="1" noChangeArrowheads="1" noChangeShapeType="1" noTextEdit="1"/>
              </p:cNvSpPr>
              <p:nvPr>
                <p:ph idx="1"/>
              </p:nvPr>
            </p:nvSpPr>
            <p:spPr>
              <a:xfrm>
                <a:off x="268675" y="1028360"/>
                <a:ext cx="8595360" cy="5533595"/>
              </a:xfrm>
              <a:blipFill>
                <a:blip r:embed="rId2"/>
                <a:stretch>
                  <a:fillRect l="-922" t="-882" r="-1915"/>
                </a:stretch>
              </a:blipFill>
            </p:spPr>
            <p:txBody>
              <a:bodyPr/>
              <a:lstStyle/>
              <a:p>
                <a:r>
                  <a:rPr lang="en-US">
                    <a:noFill/>
                  </a:rPr>
                  <a:t> </a:t>
                </a:r>
              </a:p>
            </p:txBody>
          </p:sp>
        </mc:Fallback>
      </mc:AlternateContent>
      <p:sp>
        <p:nvSpPr>
          <p:cNvPr id="7" name="Slide Number Placeholder 6">
            <a:extLst>
              <a:ext uri="{FF2B5EF4-FFF2-40B4-BE49-F238E27FC236}">
                <a16:creationId xmlns:a16="http://schemas.microsoft.com/office/drawing/2014/main" id="{7A724DB7-7814-0A44-9A9D-8A7CB54F12FF}"/>
              </a:ext>
            </a:extLst>
          </p:cNvPr>
          <p:cNvSpPr>
            <a:spLocks noGrp="1"/>
          </p:cNvSpPr>
          <p:nvPr>
            <p:ph type="sldNum" sz="quarter" idx="10"/>
          </p:nvPr>
        </p:nvSpPr>
        <p:spPr/>
        <p:txBody>
          <a:bodyPr/>
          <a:lstStyle/>
          <a:p>
            <a:fld id="{C5DB56EC-E142-4263-99D2-5B737B5C9F29}" type="slidenum">
              <a:rPr lang="en-US" smtClean="0"/>
              <a:pPr/>
              <a:t>31</a:t>
            </a:fld>
            <a:endParaRPr lang="en-US" b="1" dirty="0"/>
          </a:p>
        </p:txBody>
      </p:sp>
      <p:graphicFrame>
        <p:nvGraphicFramePr>
          <p:cNvPr id="11" name="Object 10">
            <a:extLst>
              <a:ext uri="{FF2B5EF4-FFF2-40B4-BE49-F238E27FC236}">
                <a16:creationId xmlns:a16="http://schemas.microsoft.com/office/drawing/2014/main" id="{2A8A8DC2-6741-F11A-F532-5E60E47B3827}"/>
              </a:ext>
            </a:extLst>
          </p:cNvPr>
          <p:cNvGraphicFramePr>
            <a:graphicFrameLocks noChangeAspect="1"/>
          </p:cNvGraphicFramePr>
          <p:nvPr>
            <p:extLst>
              <p:ext uri="{D42A27DB-BD31-4B8C-83A1-F6EECF244321}">
                <p14:modId xmlns:p14="http://schemas.microsoft.com/office/powerpoint/2010/main" val="3177195674"/>
              </p:ext>
            </p:extLst>
          </p:nvPr>
        </p:nvGraphicFramePr>
        <p:xfrm>
          <a:off x="279965" y="4175097"/>
          <a:ext cx="8732982" cy="1907203"/>
        </p:xfrm>
        <a:graphic>
          <a:graphicData uri="http://schemas.openxmlformats.org/presentationml/2006/ole">
            <mc:AlternateContent xmlns:mc="http://schemas.openxmlformats.org/markup-compatibility/2006">
              <mc:Choice xmlns:v="urn:schemas-microsoft-com:vml" Requires="v">
                <p:oleObj name="Worksheet" r:id="rId3" imgW="8286884" imgH="1809614" progId="Excel.Sheet.12">
                  <p:embed/>
                </p:oleObj>
              </mc:Choice>
              <mc:Fallback>
                <p:oleObj name="Worksheet" r:id="rId3" imgW="8286884" imgH="1809614" progId="Excel.Sheet.12">
                  <p:embed/>
                  <p:pic>
                    <p:nvPicPr>
                      <p:cNvPr id="0" name=""/>
                      <p:cNvPicPr/>
                      <p:nvPr/>
                    </p:nvPicPr>
                    <p:blipFill>
                      <a:blip r:embed="rId4"/>
                      <a:stretch>
                        <a:fillRect/>
                      </a:stretch>
                    </p:blipFill>
                    <p:spPr>
                      <a:xfrm>
                        <a:off x="279965" y="4175097"/>
                        <a:ext cx="8732982" cy="1907203"/>
                      </a:xfrm>
                      <a:prstGeom prst="rect">
                        <a:avLst/>
                      </a:prstGeom>
                    </p:spPr>
                  </p:pic>
                </p:oleObj>
              </mc:Fallback>
            </mc:AlternateContent>
          </a:graphicData>
        </a:graphic>
      </p:graphicFrame>
    </p:spTree>
    <p:extLst>
      <p:ext uri="{BB962C8B-B14F-4D97-AF65-F5344CB8AC3E}">
        <p14:creationId xmlns:p14="http://schemas.microsoft.com/office/powerpoint/2010/main" val="34015253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8E401F-8390-F6EF-E86D-E7A991BEAF6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140AD0-F5BF-3AE5-BAEA-9BE2E66F77D5}"/>
              </a:ext>
            </a:extLst>
          </p:cNvPr>
          <p:cNvSpPr>
            <a:spLocks noGrp="1"/>
          </p:cNvSpPr>
          <p:nvPr>
            <p:ph type="title"/>
          </p:nvPr>
        </p:nvSpPr>
        <p:spPr>
          <a:xfrm>
            <a:off x="369869" y="154290"/>
            <a:ext cx="8393987" cy="677108"/>
          </a:xfrm>
        </p:spPr>
        <p:txBody>
          <a:bodyPr/>
          <a:lstStyle/>
          <a:p>
            <a:r>
              <a:rPr lang="en-US" sz="3800" dirty="0"/>
              <a:t>External Beam Therapy (EBT)</a:t>
            </a:r>
          </a:p>
        </p:txBody>
      </p:sp>
      <p:sp>
        <p:nvSpPr>
          <p:cNvPr id="5" name="Content Placeholder 4">
            <a:extLst>
              <a:ext uri="{FF2B5EF4-FFF2-40B4-BE49-F238E27FC236}">
                <a16:creationId xmlns:a16="http://schemas.microsoft.com/office/drawing/2014/main" id="{6D3BDBC8-2FEA-3A7E-2AB9-C6E123B87BF6}"/>
              </a:ext>
            </a:extLst>
          </p:cNvPr>
          <p:cNvSpPr>
            <a:spLocks noGrp="1"/>
          </p:cNvSpPr>
          <p:nvPr>
            <p:ph idx="1"/>
          </p:nvPr>
        </p:nvSpPr>
        <p:spPr>
          <a:xfrm>
            <a:off x="452063" y="1028360"/>
            <a:ext cx="8209052" cy="5533595"/>
          </a:xfrm>
        </p:spPr>
        <p:txBody>
          <a:bodyPr/>
          <a:lstStyle/>
          <a:p>
            <a:r>
              <a:rPr lang="en-US" sz="2200" dirty="0"/>
              <a:t>This concept of targeting diseased—such as cancerous—tissues with a focused destructive radiation beam narrowed at tumors and cancer cells has made gains with the use of technologies such as computed tomography</a:t>
            </a:r>
            <a:br>
              <a:rPr lang="en-US" sz="2200" dirty="0"/>
            </a:br>
            <a:r>
              <a:rPr lang="en-US" sz="2200" dirty="0"/>
              <a:t>(CT) that can map the</a:t>
            </a:r>
            <a:br>
              <a:rPr lang="en-US" sz="2200" dirty="0"/>
            </a:br>
            <a:r>
              <a:rPr lang="en-US" sz="2200" dirty="0"/>
              <a:t>diseased areas</a:t>
            </a:r>
            <a:br>
              <a:rPr lang="en-US" sz="2200" dirty="0"/>
            </a:br>
            <a:r>
              <a:rPr lang="en-US" sz="2200" dirty="0"/>
              <a:t>three-dimensionally</a:t>
            </a:r>
          </a:p>
          <a:p>
            <a:r>
              <a:rPr lang="en-US" sz="2200" dirty="0"/>
              <a:t>Cancers of the head</a:t>
            </a:r>
            <a:br>
              <a:rPr lang="en-US" sz="2200" dirty="0"/>
            </a:br>
            <a:r>
              <a:rPr lang="en-US" sz="2200" dirty="0"/>
              <a:t>and neck, breast,</a:t>
            </a:r>
            <a:br>
              <a:rPr lang="en-US" sz="2200" dirty="0"/>
            </a:br>
            <a:r>
              <a:rPr lang="en-US" sz="2200" dirty="0"/>
              <a:t>colorectal region,</a:t>
            </a:r>
            <a:br>
              <a:rPr lang="en-US" sz="2200" dirty="0"/>
            </a:br>
            <a:r>
              <a:rPr lang="en-US" sz="2200" dirty="0"/>
              <a:t>the lungs, and prostate</a:t>
            </a:r>
            <a:br>
              <a:rPr lang="en-US" sz="2200" dirty="0"/>
            </a:br>
            <a:r>
              <a:rPr lang="en-US" sz="2200" dirty="0"/>
              <a:t>are part of the overall</a:t>
            </a:r>
            <a:br>
              <a:rPr lang="en-US" sz="2200" dirty="0"/>
            </a:br>
            <a:r>
              <a:rPr lang="en-US" sz="2200" dirty="0"/>
              <a:t>plans for management of therapy that incorporate radiation use</a:t>
            </a:r>
          </a:p>
          <a:p>
            <a:pPr marL="0" indent="0" algn="ctr">
              <a:buNone/>
            </a:pPr>
            <a:endParaRPr lang="en-US" sz="2200" dirty="0">
              <a:solidFill>
                <a:srgbClr val="FFC000"/>
              </a:solidFill>
            </a:endParaRPr>
          </a:p>
        </p:txBody>
      </p:sp>
      <p:sp>
        <p:nvSpPr>
          <p:cNvPr id="7" name="Slide Number Placeholder 6">
            <a:extLst>
              <a:ext uri="{FF2B5EF4-FFF2-40B4-BE49-F238E27FC236}">
                <a16:creationId xmlns:a16="http://schemas.microsoft.com/office/drawing/2014/main" id="{7919F29C-4508-7AAB-1E8B-1534D6C348F7}"/>
              </a:ext>
            </a:extLst>
          </p:cNvPr>
          <p:cNvSpPr>
            <a:spLocks noGrp="1"/>
          </p:cNvSpPr>
          <p:nvPr>
            <p:ph type="sldNum" sz="quarter" idx="10"/>
          </p:nvPr>
        </p:nvSpPr>
        <p:spPr/>
        <p:txBody>
          <a:bodyPr/>
          <a:lstStyle/>
          <a:p>
            <a:fld id="{C5DB56EC-E142-4263-99D2-5B737B5C9F29}" type="slidenum">
              <a:rPr lang="en-US" smtClean="0"/>
              <a:pPr/>
              <a:t>32</a:t>
            </a:fld>
            <a:endParaRPr lang="en-US" b="1" dirty="0"/>
          </a:p>
        </p:txBody>
      </p:sp>
      <p:pic>
        <p:nvPicPr>
          <p:cNvPr id="2050" name="Picture 2">
            <a:extLst>
              <a:ext uri="{FF2B5EF4-FFF2-40B4-BE49-F238E27FC236}">
                <a16:creationId xmlns:a16="http://schemas.microsoft.com/office/drawing/2014/main" id="{FAB46B0D-0443-A3DE-C1B9-CE644DBE8C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1744" y="2618038"/>
            <a:ext cx="4602112" cy="2883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53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4FDC0F-1AA4-0344-8777-44287AD118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1DE284A-9105-8250-57C7-AA4027EB36B1}"/>
              </a:ext>
            </a:extLst>
          </p:cNvPr>
          <p:cNvSpPr>
            <a:spLocks noGrp="1"/>
          </p:cNvSpPr>
          <p:nvPr>
            <p:ph type="title"/>
          </p:nvPr>
        </p:nvSpPr>
        <p:spPr>
          <a:xfrm>
            <a:off x="364067" y="244518"/>
            <a:ext cx="8421512" cy="830997"/>
          </a:xfrm>
        </p:spPr>
        <p:txBody>
          <a:bodyPr/>
          <a:lstStyle/>
          <a:p>
            <a:r>
              <a:rPr lang="en-US" dirty="0"/>
              <a:t>Nuclear Binding Energy</a:t>
            </a:r>
          </a:p>
        </p:txBody>
      </p:sp>
      <p:sp>
        <p:nvSpPr>
          <p:cNvPr id="5" name="Content Placeholder 4">
            <a:extLst>
              <a:ext uri="{FF2B5EF4-FFF2-40B4-BE49-F238E27FC236}">
                <a16:creationId xmlns:a16="http://schemas.microsoft.com/office/drawing/2014/main" id="{8237ACA3-7488-C667-78F4-C0A11E22A880}"/>
              </a:ext>
            </a:extLst>
          </p:cNvPr>
          <p:cNvSpPr>
            <a:spLocks noGrp="1"/>
          </p:cNvSpPr>
          <p:nvPr>
            <p:ph idx="1"/>
          </p:nvPr>
        </p:nvSpPr>
        <p:spPr>
          <a:xfrm>
            <a:off x="364067" y="1245977"/>
            <a:ext cx="8387645" cy="5215465"/>
          </a:xfrm>
        </p:spPr>
        <p:txBody>
          <a:bodyPr/>
          <a:lstStyle/>
          <a:p>
            <a:r>
              <a:rPr lang="en-US" dirty="0"/>
              <a:t>Except for </a:t>
            </a:r>
            <a:r>
              <a:rPr lang="en-US" baseline="30000" dirty="0"/>
              <a:t>1</a:t>
            </a:r>
            <a:r>
              <a:rPr lang="en-US" dirty="0"/>
              <a:t>H nucleus, all atoms have multiple protons in a nucleus</a:t>
            </a:r>
          </a:p>
          <a:p>
            <a:r>
              <a:rPr lang="en-US" dirty="0"/>
              <a:t>As like charges repel, something must keep protons held together in the nucleus. This is a force called </a:t>
            </a:r>
            <a:r>
              <a:rPr lang="en-US" b="1" dirty="0">
                <a:solidFill>
                  <a:srgbClr val="00FF00"/>
                </a:solidFill>
              </a:rPr>
              <a:t>nuclear binding energy</a:t>
            </a:r>
          </a:p>
          <a:p>
            <a:r>
              <a:rPr lang="en-US" dirty="0"/>
              <a:t>This binding energy keeps nuclei stable. But too little binding energy can lead to natural radioactivity (nuclear disintegration)</a:t>
            </a:r>
          </a:p>
          <a:p>
            <a:r>
              <a:rPr lang="en-US" dirty="0"/>
              <a:t>Scientists can force (smash) nuclei together to cause artificial radioactivity</a:t>
            </a:r>
          </a:p>
          <a:p>
            <a:r>
              <a:rPr lang="en-US" dirty="0"/>
              <a:t>All kinds of radioactivity (nuclear disintegration) leads to energy release</a:t>
            </a:r>
          </a:p>
        </p:txBody>
      </p:sp>
      <p:sp>
        <p:nvSpPr>
          <p:cNvPr id="6" name="Slide Number Placeholder 5">
            <a:extLst>
              <a:ext uri="{FF2B5EF4-FFF2-40B4-BE49-F238E27FC236}">
                <a16:creationId xmlns:a16="http://schemas.microsoft.com/office/drawing/2014/main" id="{F3AD28BB-9FAE-C4DD-D916-7DA4082088CF}"/>
              </a:ext>
            </a:extLst>
          </p:cNvPr>
          <p:cNvSpPr>
            <a:spLocks noGrp="1"/>
          </p:cNvSpPr>
          <p:nvPr>
            <p:ph type="sldNum" sz="quarter" idx="10"/>
          </p:nvPr>
        </p:nvSpPr>
        <p:spPr/>
        <p:txBody>
          <a:bodyPr/>
          <a:lstStyle/>
          <a:p>
            <a:fld id="{C5DB56EC-E142-4263-99D2-5B737B5C9F29}" type="slidenum">
              <a:rPr lang="en-US" smtClean="0"/>
              <a:pPr/>
              <a:t>4</a:t>
            </a:fld>
            <a:endParaRPr lang="en-US" b="1" dirty="0"/>
          </a:p>
        </p:txBody>
      </p:sp>
    </p:spTree>
    <p:extLst>
      <p:ext uri="{BB962C8B-B14F-4D97-AF65-F5344CB8AC3E}">
        <p14:creationId xmlns:p14="http://schemas.microsoft.com/office/powerpoint/2010/main" val="1736282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862F6-FD57-2CF6-F109-8557BFA501E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23EDF73-FED7-E55C-E07B-B757203639F0}"/>
              </a:ext>
            </a:extLst>
          </p:cNvPr>
          <p:cNvSpPr>
            <a:spLocks noGrp="1"/>
          </p:cNvSpPr>
          <p:nvPr>
            <p:ph type="title"/>
          </p:nvPr>
        </p:nvSpPr>
        <p:spPr>
          <a:xfrm>
            <a:off x="364067" y="306074"/>
            <a:ext cx="8421512" cy="707886"/>
          </a:xfrm>
        </p:spPr>
        <p:txBody>
          <a:bodyPr/>
          <a:lstStyle/>
          <a:p>
            <a:r>
              <a:rPr lang="en-US" sz="4000" dirty="0"/>
              <a:t>Alpha, Beta, Gamma Radioactivity</a:t>
            </a:r>
          </a:p>
        </p:txBody>
      </p:sp>
      <p:sp>
        <p:nvSpPr>
          <p:cNvPr id="5" name="Content Placeholder 4">
            <a:extLst>
              <a:ext uri="{FF2B5EF4-FFF2-40B4-BE49-F238E27FC236}">
                <a16:creationId xmlns:a16="http://schemas.microsoft.com/office/drawing/2014/main" id="{74ABCE91-0270-D0E2-77AF-8F230598BEAA}"/>
              </a:ext>
            </a:extLst>
          </p:cNvPr>
          <p:cNvSpPr>
            <a:spLocks noGrp="1"/>
          </p:cNvSpPr>
          <p:nvPr>
            <p:ph idx="1"/>
          </p:nvPr>
        </p:nvSpPr>
        <p:spPr>
          <a:xfrm>
            <a:off x="372533" y="1148862"/>
            <a:ext cx="8387645" cy="5398693"/>
          </a:xfrm>
        </p:spPr>
        <p:txBody>
          <a:bodyPr/>
          <a:lstStyle/>
          <a:p>
            <a:r>
              <a:rPr lang="en-US" sz="2200" dirty="0"/>
              <a:t>All nuclei with 84 and more protons are radioactive, and those with less have stable and unstable isotopes</a:t>
            </a:r>
          </a:p>
          <a:p>
            <a:r>
              <a:rPr lang="en-US" sz="2200" dirty="0"/>
              <a:t>The decay of radioactive isotopes can be </a:t>
            </a:r>
            <a:r>
              <a:rPr lang="en-US" sz="2200" b="1" dirty="0">
                <a:solidFill>
                  <a:srgbClr val="00FF00"/>
                </a:solidFill>
              </a:rPr>
              <a:t>alpha</a:t>
            </a:r>
            <a:r>
              <a:rPr lang="en-US" sz="2200" dirty="0"/>
              <a:t>, </a:t>
            </a:r>
            <a:r>
              <a:rPr lang="en-US" sz="2200" b="1" dirty="0">
                <a:solidFill>
                  <a:srgbClr val="00FF00"/>
                </a:solidFill>
              </a:rPr>
              <a:t>beta</a:t>
            </a:r>
            <a:r>
              <a:rPr lang="en-US" sz="2200" dirty="0"/>
              <a:t>, and </a:t>
            </a:r>
            <a:r>
              <a:rPr lang="en-US" sz="2200" b="1" dirty="0">
                <a:solidFill>
                  <a:srgbClr val="00FF00"/>
                </a:solidFill>
              </a:rPr>
              <a:t>gamma</a:t>
            </a:r>
          </a:p>
          <a:p>
            <a:r>
              <a:rPr lang="en-US" sz="2200" dirty="0"/>
              <a:t>The radiation of this nuclear disintegration can be damaging to atoms and the molecules/compounds of which they are part, and to cells and tissues in which these compounds exist</a:t>
            </a:r>
          </a:p>
          <a:p>
            <a:r>
              <a:rPr lang="en-US" sz="2200" dirty="0"/>
              <a:t>The energy of the radiation can cause </a:t>
            </a:r>
            <a:r>
              <a:rPr lang="en-US" sz="2200" dirty="0">
                <a:solidFill>
                  <a:srgbClr val="FFFF00"/>
                </a:solidFill>
              </a:rPr>
              <a:t>ionization</a:t>
            </a:r>
            <a:r>
              <a:rPr lang="en-US" sz="2200" dirty="0"/>
              <a:t>, usually by knocking out electrons</a:t>
            </a:r>
            <a:br>
              <a:rPr lang="en-US" sz="2200" dirty="0"/>
            </a:br>
            <a:r>
              <a:rPr lang="en-US" sz="2200" dirty="0"/>
              <a:t>from atoms</a:t>
            </a:r>
          </a:p>
          <a:p>
            <a:r>
              <a:rPr lang="en-US" sz="2200" dirty="0"/>
              <a:t>However, some radiation can be</a:t>
            </a:r>
            <a:br>
              <a:rPr lang="en-US" sz="2200" dirty="0"/>
            </a:br>
            <a:r>
              <a:rPr lang="en-US" sz="2200" dirty="0"/>
              <a:t>blocked, indicating some protection</a:t>
            </a:r>
          </a:p>
        </p:txBody>
      </p:sp>
      <p:pic>
        <p:nvPicPr>
          <p:cNvPr id="3" name="Picture 2">
            <a:extLst>
              <a:ext uri="{FF2B5EF4-FFF2-40B4-BE49-F238E27FC236}">
                <a16:creationId xmlns:a16="http://schemas.microsoft.com/office/drawing/2014/main" id="{660FD6CD-24AB-9BB2-92C0-53795D2D8061}"/>
              </a:ext>
            </a:extLst>
          </p:cNvPr>
          <p:cNvPicPr>
            <a:picLocks noChangeAspect="1"/>
          </p:cNvPicPr>
          <p:nvPr/>
        </p:nvPicPr>
        <p:blipFill>
          <a:blip r:embed="rId2"/>
          <a:stretch>
            <a:fillRect/>
          </a:stretch>
        </p:blipFill>
        <p:spPr>
          <a:xfrm>
            <a:off x="5955324" y="4482069"/>
            <a:ext cx="2714068" cy="1982569"/>
          </a:xfrm>
          <a:prstGeom prst="rect">
            <a:avLst/>
          </a:prstGeom>
        </p:spPr>
      </p:pic>
      <p:sp>
        <p:nvSpPr>
          <p:cNvPr id="7" name="Slide Number Placeholder 6">
            <a:extLst>
              <a:ext uri="{FF2B5EF4-FFF2-40B4-BE49-F238E27FC236}">
                <a16:creationId xmlns:a16="http://schemas.microsoft.com/office/drawing/2014/main" id="{33594FA8-2B88-003D-8B8F-81D4E776D74C}"/>
              </a:ext>
            </a:extLst>
          </p:cNvPr>
          <p:cNvSpPr>
            <a:spLocks noGrp="1"/>
          </p:cNvSpPr>
          <p:nvPr>
            <p:ph type="sldNum" sz="quarter" idx="10"/>
          </p:nvPr>
        </p:nvSpPr>
        <p:spPr/>
        <p:txBody>
          <a:bodyPr/>
          <a:lstStyle/>
          <a:p>
            <a:fld id="{C5DB56EC-E142-4263-99D2-5B737B5C9F29}" type="slidenum">
              <a:rPr lang="en-US" smtClean="0"/>
              <a:pPr/>
              <a:t>5</a:t>
            </a:fld>
            <a:endParaRPr lang="en-US" b="1" dirty="0"/>
          </a:p>
        </p:txBody>
      </p:sp>
    </p:spTree>
    <p:extLst>
      <p:ext uri="{BB962C8B-B14F-4D97-AF65-F5344CB8AC3E}">
        <p14:creationId xmlns:p14="http://schemas.microsoft.com/office/powerpoint/2010/main" val="4173451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924DA-05D0-D1C7-4531-D083E8B2E1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F32F50-5386-95D9-BCF7-BDA0744B1DE1}"/>
              </a:ext>
            </a:extLst>
          </p:cNvPr>
          <p:cNvSpPr>
            <a:spLocks noGrp="1"/>
          </p:cNvSpPr>
          <p:nvPr>
            <p:ph type="title"/>
          </p:nvPr>
        </p:nvSpPr>
        <p:spPr>
          <a:xfrm>
            <a:off x="364067" y="306074"/>
            <a:ext cx="8421512" cy="707886"/>
          </a:xfrm>
        </p:spPr>
        <p:txBody>
          <a:bodyPr/>
          <a:lstStyle/>
          <a:p>
            <a:r>
              <a:rPr lang="en-US" sz="4000" dirty="0"/>
              <a:t>Ionization versus Penetrating Power</a:t>
            </a:r>
          </a:p>
        </p:txBody>
      </p:sp>
      <p:sp>
        <p:nvSpPr>
          <p:cNvPr id="5" name="Content Placeholder 4">
            <a:extLst>
              <a:ext uri="{FF2B5EF4-FFF2-40B4-BE49-F238E27FC236}">
                <a16:creationId xmlns:a16="http://schemas.microsoft.com/office/drawing/2014/main" id="{E03C754B-0D42-DD42-3E4A-67B663AACE22}"/>
              </a:ext>
            </a:extLst>
          </p:cNvPr>
          <p:cNvSpPr>
            <a:spLocks noGrp="1"/>
          </p:cNvSpPr>
          <p:nvPr>
            <p:ph idx="1"/>
          </p:nvPr>
        </p:nvSpPr>
        <p:spPr>
          <a:xfrm>
            <a:off x="372533" y="1109786"/>
            <a:ext cx="8387645" cy="5437770"/>
          </a:xfrm>
        </p:spPr>
        <p:txBody>
          <a:bodyPr/>
          <a:lstStyle/>
          <a:p>
            <a:r>
              <a:rPr lang="en-US" sz="2000" dirty="0"/>
              <a:t>Generally there is a trade-off in ionizing power versus penetrating power</a:t>
            </a:r>
          </a:p>
          <a:p>
            <a:r>
              <a:rPr lang="en-US" sz="2000" dirty="0">
                <a:solidFill>
                  <a:srgbClr val="FFFF00"/>
                </a:solidFill>
              </a:rPr>
              <a:t>Alpha particles </a:t>
            </a:r>
            <a:r>
              <a:rPr lang="en-US" sz="2000" dirty="0"/>
              <a:t>have a large mass compared to beta particles &amp; gamma rays, so they do not penetrate very much. But they have considerable ability to ionize and damage molecules/compounds</a:t>
            </a:r>
          </a:p>
          <a:p>
            <a:r>
              <a:rPr lang="en-US" sz="2000" dirty="0">
                <a:solidFill>
                  <a:srgbClr val="FFFF00"/>
                </a:solidFill>
              </a:rPr>
              <a:t>Beta particles </a:t>
            </a:r>
            <a:r>
              <a:rPr lang="en-US" sz="2000" dirty="0"/>
              <a:t>have far more penetrating power but less ionizing power</a:t>
            </a:r>
          </a:p>
          <a:p>
            <a:r>
              <a:rPr lang="en-US" sz="2000" dirty="0">
                <a:solidFill>
                  <a:srgbClr val="FFFF00"/>
                </a:solidFill>
              </a:rPr>
              <a:t>Gamma rays </a:t>
            </a:r>
            <a:r>
              <a:rPr lang="en-US" sz="2000" dirty="0"/>
              <a:t>have no mass, are most penetrating, but less ionizing compared to alpha and beta particles </a:t>
            </a:r>
          </a:p>
        </p:txBody>
      </p:sp>
      <p:pic>
        <p:nvPicPr>
          <p:cNvPr id="6" name="Picture 5">
            <a:extLst>
              <a:ext uri="{FF2B5EF4-FFF2-40B4-BE49-F238E27FC236}">
                <a16:creationId xmlns:a16="http://schemas.microsoft.com/office/drawing/2014/main" id="{0B27B283-6141-0BCD-3F6C-BB7989AA08D3}"/>
              </a:ext>
            </a:extLst>
          </p:cNvPr>
          <p:cNvPicPr>
            <a:picLocks noChangeAspect="1"/>
          </p:cNvPicPr>
          <p:nvPr/>
        </p:nvPicPr>
        <p:blipFill>
          <a:blip r:embed="rId2"/>
          <a:stretch>
            <a:fillRect/>
          </a:stretch>
        </p:blipFill>
        <p:spPr>
          <a:xfrm>
            <a:off x="924674" y="4411107"/>
            <a:ext cx="7617393" cy="2227729"/>
          </a:xfrm>
          <a:prstGeom prst="rect">
            <a:avLst/>
          </a:prstGeom>
        </p:spPr>
      </p:pic>
      <p:sp>
        <p:nvSpPr>
          <p:cNvPr id="9" name="Slide Number Placeholder 8">
            <a:extLst>
              <a:ext uri="{FF2B5EF4-FFF2-40B4-BE49-F238E27FC236}">
                <a16:creationId xmlns:a16="http://schemas.microsoft.com/office/drawing/2014/main" id="{59EE34C9-4B0C-C2BD-A94D-A0188549B304}"/>
              </a:ext>
            </a:extLst>
          </p:cNvPr>
          <p:cNvSpPr>
            <a:spLocks noGrp="1"/>
          </p:cNvSpPr>
          <p:nvPr>
            <p:ph type="sldNum" sz="quarter" idx="10"/>
          </p:nvPr>
        </p:nvSpPr>
        <p:spPr/>
        <p:txBody>
          <a:bodyPr/>
          <a:lstStyle/>
          <a:p>
            <a:fld id="{C5DB56EC-E142-4263-99D2-5B737B5C9F29}" type="slidenum">
              <a:rPr lang="en-US" smtClean="0"/>
              <a:pPr/>
              <a:t>6</a:t>
            </a:fld>
            <a:endParaRPr lang="en-US" b="1" dirty="0"/>
          </a:p>
        </p:txBody>
      </p:sp>
    </p:spTree>
    <p:extLst>
      <p:ext uri="{BB962C8B-B14F-4D97-AF65-F5344CB8AC3E}">
        <p14:creationId xmlns:p14="http://schemas.microsoft.com/office/powerpoint/2010/main" val="38348928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DE8367-616B-7A81-BF72-A9A993F992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50F024-7644-8B3D-5503-33AF179ACAE6}"/>
              </a:ext>
            </a:extLst>
          </p:cNvPr>
          <p:cNvSpPr>
            <a:spLocks noGrp="1"/>
          </p:cNvSpPr>
          <p:nvPr>
            <p:ph type="title"/>
          </p:nvPr>
        </p:nvSpPr>
        <p:spPr>
          <a:xfrm>
            <a:off x="372533" y="162883"/>
            <a:ext cx="8421512" cy="830997"/>
          </a:xfrm>
        </p:spPr>
        <p:txBody>
          <a:bodyPr/>
          <a:lstStyle/>
          <a:p>
            <a:r>
              <a:rPr lang="en-US" dirty="0"/>
              <a:t>Alpha Decay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2D5183B-8A0B-B0FD-7BBC-D33062055D4F}"/>
                  </a:ext>
                </a:extLst>
              </p:cNvPr>
              <p:cNvSpPr>
                <a:spLocks noGrp="1"/>
              </p:cNvSpPr>
              <p:nvPr>
                <p:ph idx="1"/>
              </p:nvPr>
            </p:nvSpPr>
            <p:spPr>
              <a:xfrm>
                <a:off x="372533" y="1101970"/>
                <a:ext cx="8387645" cy="5445586"/>
              </a:xfrm>
            </p:spPr>
            <p:txBody>
              <a:bodyPr/>
              <a:lstStyle/>
              <a:p>
                <a:r>
                  <a:rPr lang="en-US" dirty="0"/>
                  <a:t>Many isotopes of different elements show this type of </a:t>
                </a:r>
                <a:r>
                  <a:rPr lang="en-US" b="1" dirty="0">
                    <a:solidFill>
                      <a:srgbClr val="00FF00"/>
                    </a:solidFill>
                  </a:rPr>
                  <a:t>alpha particle</a:t>
                </a:r>
                <a:r>
                  <a:rPr lang="en-US" dirty="0"/>
                  <a:t> nuclear disintegration. </a:t>
                </a:r>
                <a:r>
                  <a:rPr lang="en-US" sz="2000" dirty="0"/>
                  <a:t>Examples</a:t>
                </a:r>
                <a:r>
                  <a:rPr lang="en-US" dirty="0"/>
                  <a:t>:</a:t>
                </a:r>
              </a:p>
              <a:p>
                <a14:m>
                  <m:oMath xmlns:m="http://schemas.openxmlformats.org/officeDocument/2006/math">
                    <m:sPre>
                      <m:sPrePr>
                        <m:ctrlPr>
                          <a:rPr lang="en-US" i="1" smtClean="0">
                            <a:solidFill>
                              <a:srgbClr val="FFC000"/>
                            </a:solidFill>
                            <a:latin typeface="Cambria Math" panose="02040503050406030204" pitchFamily="18" charset="0"/>
                          </a:rPr>
                        </m:ctrlPr>
                      </m:sPrePr>
                      <m:sub>
                        <m:r>
                          <a:rPr lang="en-US" b="0" i="1" smtClean="0">
                            <a:solidFill>
                              <a:srgbClr val="FFC000"/>
                            </a:solidFill>
                            <a:latin typeface="Cambria Math" panose="02040503050406030204" pitchFamily="18" charset="0"/>
                          </a:rPr>
                          <m:t>92</m:t>
                        </m:r>
                      </m:sub>
                      <m:sup>
                        <m:r>
                          <a:rPr lang="en-US" b="0" i="1" smtClean="0">
                            <a:solidFill>
                              <a:srgbClr val="FFC000"/>
                            </a:solidFill>
                            <a:latin typeface="Cambria Math" panose="02040503050406030204" pitchFamily="18" charset="0"/>
                          </a:rPr>
                          <m:t>238</m:t>
                        </m:r>
                      </m:sup>
                      <m:e>
                        <m:r>
                          <m:rPr>
                            <m:sty m:val="p"/>
                          </m:rPr>
                          <a:rPr lang="en-US" b="0" i="0" smtClean="0">
                            <a:solidFill>
                              <a:srgbClr val="FFC000"/>
                            </a:solidFill>
                            <a:latin typeface="Cambria Math" panose="02040503050406030204" pitchFamily="18" charset="0"/>
                          </a:rPr>
                          <m:t>U</m:t>
                        </m:r>
                      </m:e>
                    </m:sPre>
                    <m:r>
                      <a:rPr lang="en-US" b="0" i="1" smtClean="0">
                        <a:solidFill>
                          <a:srgbClr val="FFC000"/>
                        </a:solidFill>
                        <a:latin typeface="Cambria Math" panose="02040503050406030204" pitchFamily="18" charset="0"/>
                        <a:ea typeface="Cambria Math" panose="02040503050406030204" pitchFamily="18" charset="0"/>
                      </a:rPr>
                      <m:t>→</m:t>
                    </m:r>
                    <m:sPre>
                      <m:sPrePr>
                        <m:ctrlPr>
                          <a:rPr lang="en-US" i="1">
                            <a:solidFill>
                              <a:srgbClr val="FFC000"/>
                            </a:solidFill>
                            <a:latin typeface="Cambria Math" panose="02040503050406030204" pitchFamily="18" charset="0"/>
                          </a:rPr>
                        </m:ctrlPr>
                      </m:sPrePr>
                      <m:sub>
                        <m:r>
                          <a:rPr lang="en-US" b="0" i="1" smtClean="0">
                            <a:solidFill>
                              <a:srgbClr val="FFC000"/>
                            </a:solidFill>
                            <a:latin typeface="Cambria Math" panose="02040503050406030204" pitchFamily="18" charset="0"/>
                          </a:rPr>
                          <m:t>2</m:t>
                        </m:r>
                      </m:sub>
                      <m:sup>
                        <m:r>
                          <a:rPr lang="en-US" b="0" i="1" smtClean="0">
                            <a:solidFill>
                              <a:srgbClr val="FFC000"/>
                            </a:solidFill>
                            <a:latin typeface="Cambria Math" panose="02040503050406030204" pitchFamily="18" charset="0"/>
                          </a:rPr>
                          <m:t>4</m:t>
                        </m:r>
                      </m:sup>
                      <m:e>
                        <m:r>
                          <m:rPr>
                            <m:sty m:val="p"/>
                          </m:rPr>
                          <a:rPr lang="en-US" b="0" i="0" smtClean="0">
                            <a:solidFill>
                              <a:srgbClr val="FFC000"/>
                            </a:solidFill>
                            <a:latin typeface="Cambria Math" panose="02040503050406030204" pitchFamily="18" charset="0"/>
                          </a:rPr>
                          <m:t>He</m:t>
                        </m:r>
                      </m:e>
                    </m:sPre>
                    <m:r>
                      <a:rPr lang="en-US" b="0" i="1" smtClean="0">
                        <a:solidFill>
                          <a:srgbClr val="FFC000"/>
                        </a:solidFill>
                        <a:latin typeface="Cambria Math" panose="02040503050406030204" pitchFamily="18" charset="0"/>
                      </a:rPr>
                      <m:t>+</m:t>
                    </m:r>
                    <m:sPre>
                      <m:sPrePr>
                        <m:ctrlPr>
                          <a:rPr lang="en-US" i="1">
                            <a:solidFill>
                              <a:srgbClr val="FFC000"/>
                            </a:solidFill>
                            <a:latin typeface="Cambria Math" panose="02040503050406030204" pitchFamily="18" charset="0"/>
                          </a:rPr>
                        </m:ctrlPr>
                      </m:sPrePr>
                      <m:sub>
                        <m:r>
                          <a:rPr lang="en-US" b="0" i="0" smtClean="0">
                            <a:solidFill>
                              <a:srgbClr val="FFC000"/>
                            </a:solidFill>
                            <a:latin typeface="Cambria Math" panose="02040503050406030204" pitchFamily="18" charset="0"/>
                          </a:rPr>
                          <m:t>90</m:t>
                        </m:r>
                      </m:sub>
                      <m:sup>
                        <m:r>
                          <a:rPr lang="en-US" b="0" i="0" smtClean="0">
                            <a:solidFill>
                              <a:srgbClr val="FFC000"/>
                            </a:solidFill>
                            <a:latin typeface="Cambria Math" panose="02040503050406030204" pitchFamily="18" charset="0"/>
                          </a:rPr>
                          <m:t>234</m:t>
                        </m:r>
                      </m:sup>
                      <m:e>
                        <m:r>
                          <m:rPr>
                            <m:sty m:val="p"/>
                          </m:rPr>
                          <a:rPr lang="en-US" b="0" i="0" smtClean="0">
                            <a:solidFill>
                              <a:srgbClr val="FFC000"/>
                            </a:solidFill>
                            <a:latin typeface="Cambria Math" panose="02040503050406030204" pitchFamily="18" charset="0"/>
                          </a:rPr>
                          <m:t>Th</m:t>
                        </m:r>
                      </m:e>
                    </m:sPre>
                  </m:oMath>
                </a14:m>
                <a:endParaRPr lang="en-US" dirty="0">
                  <a:solidFill>
                    <a:srgbClr val="FFC000"/>
                  </a:solidFill>
                  <a:latin typeface="Verdana (Body)"/>
                </a:endParaRPr>
              </a:p>
              <a:p>
                <a14:m>
                  <m:oMath xmlns:m="http://schemas.openxmlformats.org/officeDocument/2006/math">
                    <m:sPre>
                      <m:sPrePr>
                        <m:ctrlPr>
                          <a:rPr lang="en-US" i="1">
                            <a:solidFill>
                              <a:srgbClr val="FFC000"/>
                            </a:solidFill>
                            <a:latin typeface="Cambria Math" panose="02040503050406030204" pitchFamily="18" charset="0"/>
                          </a:rPr>
                        </m:ctrlPr>
                      </m:sPrePr>
                      <m:sub>
                        <m:r>
                          <a:rPr lang="en-US" i="1">
                            <a:solidFill>
                              <a:srgbClr val="FFC000"/>
                            </a:solidFill>
                            <a:latin typeface="Cambria Math" panose="02040503050406030204" pitchFamily="18" charset="0"/>
                          </a:rPr>
                          <m:t>9</m:t>
                        </m:r>
                        <m:r>
                          <a:rPr lang="en-US" b="0" i="1" smtClean="0">
                            <a:solidFill>
                              <a:srgbClr val="FFC000"/>
                            </a:solidFill>
                            <a:latin typeface="Cambria Math" panose="02040503050406030204" pitchFamily="18" charset="0"/>
                          </a:rPr>
                          <m:t>0</m:t>
                        </m:r>
                      </m:sub>
                      <m:sup>
                        <m:r>
                          <a:rPr lang="en-US" i="1">
                            <a:solidFill>
                              <a:srgbClr val="FFC000"/>
                            </a:solidFill>
                            <a:latin typeface="Cambria Math" panose="02040503050406030204" pitchFamily="18" charset="0"/>
                          </a:rPr>
                          <m:t>23</m:t>
                        </m:r>
                        <m:r>
                          <a:rPr lang="en-US" b="0" i="1" smtClean="0">
                            <a:solidFill>
                              <a:srgbClr val="FFC000"/>
                            </a:solidFill>
                            <a:latin typeface="Cambria Math" panose="02040503050406030204" pitchFamily="18" charset="0"/>
                          </a:rPr>
                          <m:t>0</m:t>
                        </m:r>
                      </m:sup>
                      <m:e>
                        <m:r>
                          <m:rPr>
                            <m:sty m:val="p"/>
                          </m:rPr>
                          <a:rPr lang="en-US" b="0" i="0" smtClean="0">
                            <a:solidFill>
                              <a:srgbClr val="FFC000"/>
                            </a:solidFill>
                            <a:latin typeface="Cambria Math" panose="02040503050406030204" pitchFamily="18" charset="0"/>
                          </a:rPr>
                          <m:t>Th</m:t>
                        </m:r>
                      </m:e>
                    </m:sPre>
                    <m:r>
                      <a:rPr lang="en-US" i="1">
                        <a:solidFill>
                          <a:srgbClr val="FFC000"/>
                        </a:solidFill>
                        <a:latin typeface="Cambria Math" panose="02040503050406030204" pitchFamily="18" charset="0"/>
                        <a:ea typeface="Cambria Math" panose="02040503050406030204" pitchFamily="18" charset="0"/>
                      </a:rPr>
                      <m:t>→</m:t>
                    </m:r>
                    <m:sPre>
                      <m:sPrePr>
                        <m:ctrlPr>
                          <a:rPr lang="en-US" i="1">
                            <a:solidFill>
                              <a:srgbClr val="FFC000"/>
                            </a:solidFill>
                            <a:latin typeface="Cambria Math" panose="02040503050406030204" pitchFamily="18" charset="0"/>
                          </a:rPr>
                        </m:ctrlPr>
                      </m:sPrePr>
                      <m:sub>
                        <m:r>
                          <a:rPr lang="en-US" i="1">
                            <a:solidFill>
                              <a:srgbClr val="FFC000"/>
                            </a:solidFill>
                            <a:latin typeface="Cambria Math" panose="02040503050406030204" pitchFamily="18" charset="0"/>
                          </a:rPr>
                          <m:t>2</m:t>
                        </m:r>
                      </m:sub>
                      <m:sup>
                        <m:r>
                          <a:rPr lang="en-US" i="1">
                            <a:solidFill>
                              <a:srgbClr val="FFC000"/>
                            </a:solidFill>
                            <a:latin typeface="Cambria Math" panose="02040503050406030204" pitchFamily="18" charset="0"/>
                          </a:rPr>
                          <m:t>4</m:t>
                        </m:r>
                      </m:sup>
                      <m:e>
                        <m:r>
                          <m:rPr>
                            <m:sty m:val="p"/>
                          </m:rPr>
                          <a:rPr lang="en-US">
                            <a:solidFill>
                              <a:srgbClr val="FFC000"/>
                            </a:solidFill>
                            <a:latin typeface="Cambria Math" panose="02040503050406030204" pitchFamily="18" charset="0"/>
                          </a:rPr>
                          <m:t>He</m:t>
                        </m:r>
                      </m:e>
                    </m:sPre>
                    <m:r>
                      <a:rPr lang="en-US" i="1">
                        <a:solidFill>
                          <a:srgbClr val="FFC000"/>
                        </a:solidFill>
                        <a:latin typeface="Cambria Math" panose="02040503050406030204" pitchFamily="18" charset="0"/>
                      </a:rPr>
                      <m:t>+</m:t>
                    </m:r>
                    <m:sPre>
                      <m:sPrePr>
                        <m:ctrlPr>
                          <a:rPr lang="en-US" i="1">
                            <a:solidFill>
                              <a:srgbClr val="FFC000"/>
                            </a:solidFill>
                            <a:latin typeface="Cambria Math" panose="02040503050406030204" pitchFamily="18" charset="0"/>
                          </a:rPr>
                        </m:ctrlPr>
                      </m:sPrePr>
                      <m:sub>
                        <m:r>
                          <a:rPr lang="en-US" b="0" i="0" smtClean="0">
                            <a:solidFill>
                              <a:srgbClr val="FFC000"/>
                            </a:solidFill>
                            <a:latin typeface="Cambria Math" panose="02040503050406030204" pitchFamily="18" charset="0"/>
                          </a:rPr>
                          <m:t>88</m:t>
                        </m:r>
                      </m:sub>
                      <m:sup>
                        <m:r>
                          <a:rPr lang="en-US">
                            <a:solidFill>
                              <a:srgbClr val="FFC000"/>
                            </a:solidFill>
                            <a:latin typeface="Cambria Math" panose="02040503050406030204" pitchFamily="18" charset="0"/>
                          </a:rPr>
                          <m:t>2</m:t>
                        </m:r>
                        <m:r>
                          <a:rPr lang="en-US" b="0" i="0" smtClean="0">
                            <a:solidFill>
                              <a:srgbClr val="FFC000"/>
                            </a:solidFill>
                            <a:latin typeface="Cambria Math" panose="02040503050406030204" pitchFamily="18" charset="0"/>
                          </a:rPr>
                          <m:t>26</m:t>
                        </m:r>
                      </m:sup>
                      <m:e>
                        <m:r>
                          <m:rPr>
                            <m:sty m:val="p"/>
                          </m:rPr>
                          <a:rPr lang="en-US" b="0" i="0" smtClean="0">
                            <a:solidFill>
                              <a:srgbClr val="FFC000"/>
                            </a:solidFill>
                            <a:latin typeface="Cambria Math" panose="02040503050406030204" pitchFamily="18" charset="0"/>
                          </a:rPr>
                          <m:t>Ra</m:t>
                        </m:r>
                      </m:e>
                    </m:sPre>
                  </m:oMath>
                </a14:m>
                <a:endParaRPr lang="en-US" dirty="0">
                  <a:solidFill>
                    <a:srgbClr val="FFC000"/>
                  </a:solidFill>
                  <a:latin typeface="Verdana (Body)"/>
                </a:endParaRPr>
              </a:p>
              <a:p>
                <a:r>
                  <a:rPr lang="en-US" sz="2000" dirty="0">
                    <a:latin typeface="Verdana (Body)"/>
                  </a:rPr>
                  <a:t>Note the 2</a:t>
                </a:r>
                <a:r>
                  <a:rPr lang="en-US" sz="2000" baseline="30000" dirty="0">
                    <a:latin typeface="Verdana (Body)"/>
                  </a:rPr>
                  <a:t>nd</a:t>
                </a:r>
                <a:r>
                  <a:rPr lang="en-US" sz="2000" dirty="0">
                    <a:latin typeface="Verdana (Body)"/>
                  </a:rPr>
                  <a:t> decay event is actually the product of the 1</a:t>
                </a:r>
                <a:r>
                  <a:rPr lang="en-US" sz="2000" baseline="30000" dirty="0">
                    <a:latin typeface="Verdana (Body)"/>
                  </a:rPr>
                  <a:t>st</a:t>
                </a:r>
                <a:r>
                  <a:rPr lang="en-US" sz="2000" dirty="0">
                    <a:latin typeface="Verdana (Body)"/>
                  </a:rPr>
                  <a:t> decay event</a:t>
                </a:r>
              </a:p>
              <a:p>
                <a:r>
                  <a:rPr lang="en-US" dirty="0">
                    <a:latin typeface="Verdana (Body)"/>
                  </a:rPr>
                  <a:t>Recall that this notation is </a:t>
                </a:r>
                <a14:m>
                  <m:oMath xmlns:m="http://schemas.openxmlformats.org/officeDocument/2006/math">
                    <m:sPre>
                      <m:sPrePr>
                        <m:ctrlPr>
                          <a:rPr lang="en-US" i="1" smtClean="0">
                            <a:solidFill>
                              <a:srgbClr val="FFC000"/>
                            </a:solidFill>
                            <a:latin typeface="Cambria Math" panose="02040503050406030204" pitchFamily="18" charset="0"/>
                          </a:rPr>
                        </m:ctrlPr>
                      </m:sPrePr>
                      <m:sub>
                        <m:r>
                          <m:rPr>
                            <m:sty m:val="p"/>
                          </m:rPr>
                          <a:rPr lang="en-US" b="0" i="0" smtClean="0">
                            <a:solidFill>
                              <a:srgbClr val="FFC000"/>
                            </a:solidFill>
                            <a:latin typeface="Cambria Math" panose="02040503050406030204" pitchFamily="18" charset="0"/>
                          </a:rPr>
                          <m:t>Z</m:t>
                        </m:r>
                      </m:sub>
                      <m:sup>
                        <m:r>
                          <m:rPr>
                            <m:sty m:val="p"/>
                          </m:rPr>
                          <a:rPr lang="en-US" b="0" i="0" smtClean="0">
                            <a:solidFill>
                              <a:srgbClr val="FFC000"/>
                            </a:solidFill>
                            <a:latin typeface="Cambria Math" panose="02040503050406030204" pitchFamily="18" charset="0"/>
                          </a:rPr>
                          <m:t>A</m:t>
                        </m:r>
                      </m:sup>
                      <m:e>
                        <m:r>
                          <m:rPr>
                            <m:sty m:val="p"/>
                          </m:rPr>
                          <a:rPr lang="en-US" b="0" i="0" smtClean="0">
                            <a:solidFill>
                              <a:srgbClr val="FFC000"/>
                            </a:solidFill>
                            <a:latin typeface="Cambria Math" panose="02040503050406030204" pitchFamily="18" charset="0"/>
                          </a:rPr>
                          <m:t>El</m:t>
                        </m:r>
                      </m:e>
                    </m:sPre>
                  </m:oMath>
                </a14:m>
                <a:r>
                  <a:rPr lang="en-US" dirty="0">
                    <a:latin typeface="Verdana (Body)"/>
                  </a:rPr>
                  <a:t> where </a:t>
                </a:r>
                <a:r>
                  <a:rPr lang="en-US" b="1" dirty="0">
                    <a:solidFill>
                      <a:srgbClr val="FFC000"/>
                    </a:solidFill>
                    <a:latin typeface="Verdana (Body)"/>
                  </a:rPr>
                  <a:t>El</a:t>
                </a:r>
                <a:r>
                  <a:rPr lang="en-US" dirty="0">
                    <a:latin typeface="Verdana (Body)"/>
                  </a:rPr>
                  <a:t> is the element, </a:t>
                </a:r>
                <a:r>
                  <a:rPr lang="en-US" dirty="0">
                    <a:solidFill>
                      <a:srgbClr val="FFC000"/>
                    </a:solidFill>
                    <a:latin typeface="Verdana (Body)"/>
                  </a:rPr>
                  <a:t>A</a:t>
                </a:r>
                <a:r>
                  <a:rPr lang="en-US" dirty="0">
                    <a:latin typeface="Verdana (Body)"/>
                  </a:rPr>
                  <a:t> = </a:t>
                </a:r>
                <a:r>
                  <a:rPr lang="en-US" dirty="0">
                    <a:solidFill>
                      <a:schemeClr val="accent1">
                        <a:lumMod val="60000"/>
                        <a:lumOff val="40000"/>
                      </a:schemeClr>
                    </a:solidFill>
                    <a:latin typeface="Verdana (Body)"/>
                  </a:rPr>
                  <a:t>mass number</a:t>
                </a:r>
                <a:r>
                  <a:rPr lang="en-US" dirty="0">
                    <a:latin typeface="Verdana (Body)"/>
                  </a:rPr>
                  <a:t>, and </a:t>
                </a:r>
                <a:r>
                  <a:rPr lang="en-US" dirty="0">
                    <a:solidFill>
                      <a:srgbClr val="FFC000"/>
                    </a:solidFill>
                    <a:latin typeface="Verdana (Body)"/>
                  </a:rPr>
                  <a:t>Z</a:t>
                </a:r>
                <a:r>
                  <a:rPr lang="en-US" dirty="0">
                    <a:latin typeface="Verdana (Body)"/>
                  </a:rPr>
                  <a:t> = </a:t>
                </a:r>
                <a:r>
                  <a:rPr lang="en-US" dirty="0">
                    <a:solidFill>
                      <a:schemeClr val="accent1">
                        <a:lumMod val="60000"/>
                        <a:lumOff val="40000"/>
                      </a:schemeClr>
                    </a:solidFill>
                    <a:latin typeface="Verdana (Body)"/>
                  </a:rPr>
                  <a:t>atomic</a:t>
                </a:r>
                <a:r>
                  <a:rPr lang="en-US" dirty="0">
                    <a:latin typeface="Verdana (Body)"/>
                  </a:rPr>
                  <a:t> </a:t>
                </a:r>
                <a:r>
                  <a:rPr lang="en-US" dirty="0">
                    <a:solidFill>
                      <a:schemeClr val="accent1">
                        <a:lumMod val="60000"/>
                        <a:lumOff val="40000"/>
                      </a:schemeClr>
                    </a:solidFill>
                    <a:latin typeface="Verdana (Body)"/>
                  </a:rPr>
                  <a:t>number</a:t>
                </a:r>
              </a:p>
              <a:p>
                <a:r>
                  <a:rPr lang="en-US" dirty="0">
                    <a:latin typeface="Verdana (Body)"/>
                  </a:rPr>
                  <a:t>Note that </a:t>
                </a:r>
                <a:r>
                  <a:rPr lang="en-US" dirty="0">
                    <a:solidFill>
                      <a:srgbClr val="FFFF00"/>
                    </a:solidFill>
                    <a:latin typeface="Verdana (Body)"/>
                  </a:rPr>
                  <a:t>mass</a:t>
                </a:r>
                <a:r>
                  <a:rPr lang="en-US" dirty="0">
                    <a:latin typeface="Verdana (Body)"/>
                  </a:rPr>
                  <a:t> (</a:t>
                </a:r>
                <a:r>
                  <a:rPr lang="en-US" dirty="0">
                    <a:solidFill>
                      <a:srgbClr val="FFC000"/>
                    </a:solidFill>
                    <a:latin typeface="Verdana (Body)"/>
                  </a:rPr>
                  <a:t>A</a:t>
                </a:r>
                <a:r>
                  <a:rPr lang="en-US" dirty="0">
                    <a:latin typeface="Verdana (Body)"/>
                  </a:rPr>
                  <a:t>) and </a:t>
                </a:r>
                <a:r>
                  <a:rPr lang="en-US" dirty="0">
                    <a:solidFill>
                      <a:srgbClr val="FFFF00"/>
                    </a:solidFill>
                    <a:latin typeface="Verdana (Body)"/>
                  </a:rPr>
                  <a:t>atomic</a:t>
                </a:r>
                <a:r>
                  <a:rPr lang="en-US" dirty="0">
                    <a:latin typeface="Verdana (Body)"/>
                  </a:rPr>
                  <a:t> (</a:t>
                </a:r>
                <a:r>
                  <a:rPr lang="en-US" dirty="0">
                    <a:solidFill>
                      <a:srgbClr val="FFC000"/>
                    </a:solidFill>
                    <a:latin typeface="Verdana (Body)"/>
                  </a:rPr>
                  <a:t>Z</a:t>
                </a:r>
                <a:r>
                  <a:rPr lang="en-US" dirty="0">
                    <a:latin typeface="Verdana (Body)"/>
                  </a:rPr>
                  <a:t>) </a:t>
                </a:r>
                <a:r>
                  <a:rPr lang="en-US" dirty="0">
                    <a:solidFill>
                      <a:srgbClr val="FFFF00"/>
                    </a:solidFill>
                    <a:latin typeface="Verdana (Body)"/>
                  </a:rPr>
                  <a:t>number</a:t>
                </a:r>
                <a:r>
                  <a:rPr lang="en-US" dirty="0">
                    <a:latin typeface="Verdana (Body)"/>
                  </a:rPr>
                  <a:t> is conserved on both sides of the decay arrow</a:t>
                </a:r>
              </a:p>
              <a:p>
                <a:r>
                  <a:rPr lang="en-US" dirty="0">
                    <a:latin typeface="Verdana (Body)"/>
                  </a:rPr>
                  <a:t>conservation: 238 = 4 + 234, 92 = 2 + 90</a:t>
                </a:r>
              </a:p>
            </p:txBody>
          </p:sp>
        </mc:Choice>
        <mc:Fallback>
          <p:sp>
            <p:nvSpPr>
              <p:cNvPr id="5" name="Content Placeholder 4">
                <a:extLst>
                  <a:ext uri="{FF2B5EF4-FFF2-40B4-BE49-F238E27FC236}">
                    <a16:creationId xmlns:a16="http://schemas.microsoft.com/office/drawing/2014/main" id="{B2D5183B-8A0B-B0FD-7BBC-D33062055D4F}"/>
                  </a:ext>
                </a:extLst>
              </p:cNvPr>
              <p:cNvSpPr>
                <a:spLocks noGrp="1" noRot="1" noChangeAspect="1" noMove="1" noResize="1" noEditPoints="1" noAdjustHandles="1" noChangeArrowheads="1" noChangeShapeType="1" noTextEdit="1"/>
              </p:cNvSpPr>
              <p:nvPr>
                <p:ph idx="1"/>
              </p:nvPr>
            </p:nvSpPr>
            <p:spPr>
              <a:xfrm>
                <a:off x="372533" y="1101970"/>
                <a:ext cx="8387645" cy="5445586"/>
              </a:xfrm>
              <a:blipFill>
                <a:blip r:embed="rId2"/>
                <a:stretch>
                  <a:fillRect l="-1090" t="-896" r="-1453"/>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CB5F3534-137F-6215-3F43-C1F71FB42849}"/>
              </a:ext>
            </a:extLst>
          </p:cNvPr>
          <p:cNvSpPr>
            <a:spLocks noGrp="1"/>
          </p:cNvSpPr>
          <p:nvPr>
            <p:ph type="sldNum" sz="quarter" idx="10"/>
          </p:nvPr>
        </p:nvSpPr>
        <p:spPr/>
        <p:txBody>
          <a:bodyPr/>
          <a:lstStyle/>
          <a:p>
            <a:fld id="{C5DB56EC-E142-4263-99D2-5B737B5C9F29}" type="slidenum">
              <a:rPr lang="en-US" smtClean="0"/>
              <a:pPr/>
              <a:t>7</a:t>
            </a:fld>
            <a:endParaRPr lang="en-US" b="1" dirty="0"/>
          </a:p>
        </p:txBody>
      </p:sp>
    </p:spTree>
    <p:extLst>
      <p:ext uri="{BB962C8B-B14F-4D97-AF65-F5344CB8AC3E}">
        <p14:creationId xmlns:p14="http://schemas.microsoft.com/office/powerpoint/2010/main" val="1501662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C15F1C-4817-E747-1E0E-8F8DBE568B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7378C89-8F36-9AC8-2B13-761A7638CFFE}"/>
              </a:ext>
            </a:extLst>
          </p:cNvPr>
          <p:cNvSpPr>
            <a:spLocks noGrp="1"/>
          </p:cNvSpPr>
          <p:nvPr>
            <p:ph type="title"/>
          </p:nvPr>
        </p:nvSpPr>
        <p:spPr>
          <a:xfrm>
            <a:off x="372533" y="162883"/>
            <a:ext cx="8421512" cy="830997"/>
          </a:xfrm>
        </p:spPr>
        <p:txBody>
          <a:bodyPr/>
          <a:lstStyle/>
          <a:p>
            <a:r>
              <a:rPr lang="en-US" dirty="0"/>
              <a:t>Beta Decay</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8A71124C-CCE4-B82C-CD50-909C173670D0}"/>
                  </a:ext>
                </a:extLst>
              </p:cNvPr>
              <p:cNvSpPr>
                <a:spLocks noGrp="1"/>
              </p:cNvSpPr>
              <p:nvPr>
                <p:ph idx="1"/>
              </p:nvPr>
            </p:nvSpPr>
            <p:spPr>
              <a:xfrm>
                <a:off x="372533" y="1101970"/>
                <a:ext cx="8387645" cy="5445586"/>
              </a:xfrm>
            </p:spPr>
            <p:txBody>
              <a:bodyPr/>
              <a:lstStyle/>
              <a:p>
                <a:r>
                  <a:rPr lang="en-US" dirty="0"/>
                  <a:t>In </a:t>
                </a:r>
                <a:r>
                  <a:rPr lang="en-US" b="1" dirty="0">
                    <a:solidFill>
                      <a:srgbClr val="00FF00"/>
                    </a:solidFill>
                  </a:rPr>
                  <a:t>beta particle </a:t>
                </a:r>
                <a:r>
                  <a:rPr lang="en-US" dirty="0"/>
                  <a:t>decay, a high energy electron is thrown out of nucleus</a:t>
                </a:r>
              </a:p>
              <a:p>
                <a:r>
                  <a:rPr lang="en-US" dirty="0"/>
                  <a:t>How does an electron come from a nucleus? It is believed a neutron decays to a proton, which stays in the nucleus, and an electron is also spun out. Mass and charge are conserved! The element is converted to a new element</a:t>
                </a:r>
              </a:p>
              <a:p>
                <a14:m>
                  <m:oMath xmlns:m="http://schemas.openxmlformats.org/officeDocument/2006/math">
                    <m:sPre>
                      <m:sPrePr>
                        <m:ctrlPr>
                          <a:rPr lang="en-US" sz="2800" i="1" smtClean="0">
                            <a:solidFill>
                              <a:srgbClr val="FFC000"/>
                            </a:solidFill>
                            <a:latin typeface="Cambria Math" panose="02040503050406030204" pitchFamily="18" charset="0"/>
                          </a:rPr>
                        </m:ctrlPr>
                      </m:sPrePr>
                      <m:sub>
                        <m:r>
                          <a:rPr lang="en-US" sz="2800" i="1">
                            <a:solidFill>
                              <a:srgbClr val="FFC000"/>
                            </a:solidFill>
                            <a:latin typeface="Cambria Math" panose="02040503050406030204" pitchFamily="18" charset="0"/>
                          </a:rPr>
                          <m:t>9</m:t>
                        </m:r>
                        <m:r>
                          <a:rPr lang="en-US" sz="2800" b="0" i="1" smtClean="0">
                            <a:solidFill>
                              <a:srgbClr val="FFC000"/>
                            </a:solidFill>
                            <a:latin typeface="Cambria Math" panose="02040503050406030204" pitchFamily="18" charset="0"/>
                          </a:rPr>
                          <m:t>0</m:t>
                        </m:r>
                      </m:sub>
                      <m:sup>
                        <m:r>
                          <a:rPr lang="en-US" sz="2800" i="1">
                            <a:solidFill>
                              <a:srgbClr val="FFC000"/>
                            </a:solidFill>
                            <a:latin typeface="Cambria Math" panose="02040503050406030204" pitchFamily="18" charset="0"/>
                          </a:rPr>
                          <m:t>23</m:t>
                        </m:r>
                        <m:r>
                          <a:rPr lang="en-US" sz="2800" b="0" i="1" smtClean="0">
                            <a:solidFill>
                              <a:srgbClr val="FFC000"/>
                            </a:solidFill>
                            <a:latin typeface="Cambria Math" panose="02040503050406030204" pitchFamily="18" charset="0"/>
                          </a:rPr>
                          <m:t>4</m:t>
                        </m:r>
                      </m:sup>
                      <m:e>
                        <m:r>
                          <m:rPr>
                            <m:sty m:val="p"/>
                          </m:rPr>
                          <a:rPr lang="en-US" sz="2800" b="0" i="0" smtClean="0">
                            <a:solidFill>
                              <a:srgbClr val="FFC000"/>
                            </a:solidFill>
                            <a:latin typeface="Cambria Math" panose="02040503050406030204" pitchFamily="18" charset="0"/>
                          </a:rPr>
                          <m:t>Th</m:t>
                        </m:r>
                      </m:e>
                    </m:sPre>
                    <m:r>
                      <a:rPr lang="en-US" sz="2800" i="1">
                        <a:solidFill>
                          <a:srgbClr val="FFC000"/>
                        </a:solidFill>
                        <a:latin typeface="Cambria Math" panose="02040503050406030204" pitchFamily="18" charset="0"/>
                        <a:ea typeface="Cambria Math" panose="02040503050406030204" pitchFamily="18" charset="0"/>
                      </a:rPr>
                      <m:t>→</m:t>
                    </m:r>
                    <m:sPre>
                      <m:sPrePr>
                        <m:ctrlPr>
                          <a:rPr lang="en-US" sz="2800" i="1">
                            <a:solidFill>
                              <a:srgbClr val="FFC000"/>
                            </a:solidFill>
                            <a:latin typeface="Cambria Math" panose="02040503050406030204" pitchFamily="18" charset="0"/>
                          </a:rPr>
                        </m:ctrlPr>
                      </m:sPrePr>
                      <m:sub>
                        <m:r>
                          <a:rPr lang="en-US" sz="2800" b="0" i="1" smtClean="0">
                            <a:solidFill>
                              <a:srgbClr val="FFC000"/>
                            </a:solidFill>
                            <a:latin typeface="Cambria Math" panose="02040503050406030204" pitchFamily="18" charset="0"/>
                          </a:rPr>
                          <m:t>−1</m:t>
                        </m:r>
                      </m:sub>
                      <m:sup>
                        <m:r>
                          <a:rPr lang="en-US" sz="2800" b="0" i="1" smtClean="0">
                            <a:solidFill>
                              <a:srgbClr val="FFC000"/>
                            </a:solidFill>
                            <a:latin typeface="Cambria Math" panose="02040503050406030204" pitchFamily="18" charset="0"/>
                          </a:rPr>
                          <m:t>0</m:t>
                        </m:r>
                      </m:sup>
                      <m:e>
                        <m:r>
                          <m:rPr>
                            <m:sty m:val="p"/>
                          </m:rPr>
                          <a:rPr lang="en-US" sz="2800" b="0" i="0" smtClean="0">
                            <a:solidFill>
                              <a:srgbClr val="FFC000"/>
                            </a:solidFill>
                            <a:latin typeface="Cambria Math" panose="02040503050406030204" pitchFamily="18" charset="0"/>
                          </a:rPr>
                          <m:t>e</m:t>
                        </m:r>
                      </m:e>
                    </m:sPre>
                    <m:r>
                      <a:rPr lang="en-US" sz="2800" i="1">
                        <a:solidFill>
                          <a:srgbClr val="FFC000"/>
                        </a:solidFill>
                        <a:latin typeface="Cambria Math" panose="02040503050406030204" pitchFamily="18" charset="0"/>
                      </a:rPr>
                      <m:t>+</m:t>
                    </m:r>
                    <m:sPre>
                      <m:sPrePr>
                        <m:ctrlPr>
                          <a:rPr lang="en-US" sz="2800" i="1">
                            <a:solidFill>
                              <a:srgbClr val="FFC000"/>
                            </a:solidFill>
                            <a:latin typeface="Cambria Math" panose="02040503050406030204" pitchFamily="18" charset="0"/>
                          </a:rPr>
                        </m:ctrlPr>
                      </m:sPrePr>
                      <m:sub>
                        <m:r>
                          <a:rPr lang="en-US" sz="2800">
                            <a:solidFill>
                              <a:srgbClr val="FFC000"/>
                            </a:solidFill>
                            <a:latin typeface="Cambria Math" panose="02040503050406030204" pitchFamily="18" charset="0"/>
                          </a:rPr>
                          <m:t>9</m:t>
                        </m:r>
                        <m:r>
                          <a:rPr lang="en-US" sz="2800" b="0" i="0" smtClean="0">
                            <a:solidFill>
                              <a:srgbClr val="FFC000"/>
                            </a:solidFill>
                            <a:latin typeface="Cambria Math" panose="02040503050406030204" pitchFamily="18" charset="0"/>
                          </a:rPr>
                          <m:t>1</m:t>
                        </m:r>
                      </m:sub>
                      <m:sup>
                        <m:r>
                          <a:rPr lang="en-US" sz="2800">
                            <a:solidFill>
                              <a:srgbClr val="FFC000"/>
                            </a:solidFill>
                            <a:latin typeface="Cambria Math" panose="02040503050406030204" pitchFamily="18" charset="0"/>
                          </a:rPr>
                          <m:t>234</m:t>
                        </m:r>
                      </m:sup>
                      <m:e>
                        <m:r>
                          <m:rPr>
                            <m:sty m:val="p"/>
                          </m:rPr>
                          <a:rPr lang="en-US" sz="2800" b="0" i="0" smtClean="0">
                            <a:solidFill>
                              <a:srgbClr val="FFC000"/>
                            </a:solidFill>
                            <a:latin typeface="Cambria Math" panose="02040503050406030204" pitchFamily="18" charset="0"/>
                          </a:rPr>
                          <m:t>Pa</m:t>
                        </m:r>
                      </m:e>
                    </m:sPre>
                  </m:oMath>
                </a14:m>
                <a:r>
                  <a:rPr lang="en-US" sz="2800" dirty="0">
                    <a:solidFill>
                      <a:srgbClr val="FFC000"/>
                    </a:solidFill>
                  </a:rPr>
                  <a:t>   </a:t>
                </a:r>
                <a:r>
                  <a:rPr lang="en-US" sz="1800" dirty="0"/>
                  <a:t>(mass &amp; charged conserved always)</a:t>
                </a:r>
                <a:endParaRPr lang="en-US" dirty="0"/>
              </a:p>
              <a:p>
                <a:r>
                  <a:rPr lang="en-US" dirty="0"/>
                  <a:t>Often </a:t>
                </a:r>
                <a14:m>
                  <m:oMath xmlns:m="http://schemas.openxmlformats.org/officeDocument/2006/math">
                    <m:sPre>
                      <m:sPrePr>
                        <m:ctrlPr>
                          <a:rPr lang="en-US" i="1" smtClean="0">
                            <a:solidFill>
                              <a:srgbClr val="FFC000"/>
                            </a:solidFill>
                            <a:latin typeface="Cambria Math" panose="02040503050406030204" pitchFamily="18" charset="0"/>
                          </a:rPr>
                        </m:ctrlPr>
                      </m:sPrePr>
                      <m:sub>
                        <m:r>
                          <a:rPr lang="en-US" i="1">
                            <a:solidFill>
                              <a:srgbClr val="FFC000"/>
                            </a:solidFill>
                            <a:latin typeface="Cambria Math" panose="02040503050406030204" pitchFamily="18" charset="0"/>
                          </a:rPr>
                          <m:t>−1</m:t>
                        </m:r>
                      </m:sub>
                      <m:sup>
                        <m:r>
                          <a:rPr lang="en-US" i="1">
                            <a:solidFill>
                              <a:srgbClr val="FFC000"/>
                            </a:solidFill>
                            <a:latin typeface="Cambria Math" panose="02040503050406030204" pitchFamily="18" charset="0"/>
                          </a:rPr>
                          <m:t>0</m:t>
                        </m:r>
                      </m:sup>
                      <m:e>
                        <m:r>
                          <m:rPr>
                            <m:sty m:val="p"/>
                          </m:rPr>
                          <a:rPr lang="en-US">
                            <a:solidFill>
                              <a:srgbClr val="FFC000"/>
                            </a:solidFill>
                            <a:latin typeface="Cambria Math" panose="02040503050406030204" pitchFamily="18" charset="0"/>
                          </a:rPr>
                          <m:t>e</m:t>
                        </m:r>
                      </m:e>
                    </m:sPre>
                  </m:oMath>
                </a14:m>
                <a:r>
                  <a:rPr lang="en-US" dirty="0"/>
                  <a:t> is symbolized as </a:t>
                </a:r>
                <a14:m>
                  <m:oMath xmlns:m="http://schemas.openxmlformats.org/officeDocument/2006/math">
                    <m:sPre>
                      <m:sPrePr>
                        <m:ctrlPr>
                          <a:rPr lang="en-US" i="1" smtClean="0">
                            <a:solidFill>
                              <a:srgbClr val="FFC000"/>
                            </a:solidFill>
                            <a:latin typeface="Cambria Math" panose="02040503050406030204" pitchFamily="18" charset="0"/>
                          </a:rPr>
                        </m:ctrlPr>
                      </m:sPrePr>
                      <m:sub>
                        <m:r>
                          <a:rPr lang="en-US" i="1">
                            <a:solidFill>
                              <a:srgbClr val="FFC000"/>
                            </a:solidFill>
                            <a:latin typeface="Cambria Math" panose="02040503050406030204" pitchFamily="18" charset="0"/>
                          </a:rPr>
                          <m:t>−1</m:t>
                        </m:r>
                      </m:sub>
                      <m:sup>
                        <m:r>
                          <a:rPr lang="en-US" i="1">
                            <a:solidFill>
                              <a:srgbClr val="FFC000"/>
                            </a:solidFill>
                            <a:latin typeface="Cambria Math" panose="02040503050406030204" pitchFamily="18" charset="0"/>
                          </a:rPr>
                          <m:t>0</m:t>
                        </m:r>
                      </m:sup>
                      <m:e>
                        <m:r>
                          <m:rPr>
                            <m:sty m:val="p"/>
                          </m:rPr>
                          <a:rPr lang="el-GR" b="0" i="1" smtClean="0">
                            <a:solidFill>
                              <a:srgbClr val="FFC000"/>
                            </a:solidFill>
                            <a:latin typeface="Cambria Math" panose="02040503050406030204" pitchFamily="18" charset="0"/>
                            <a:ea typeface="Cambria Math" panose="02040503050406030204" pitchFamily="18" charset="0"/>
                          </a:rPr>
                          <m:t>β</m:t>
                        </m:r>
                      </m:e>
                    </m:sPre>
                  </m:oMath>
                </a14:m>
                <a:endParaRPr lang="en-US" dirty="0"/>
              </a:p>
              <a:p>
                <a:r>
                  <a:rPr lang="en-US" dirty="0"/>
                  <a:t>Note that thorium-234 can decay by alpha and beta particle paths</a:t>
                </a:r>
                <a:endParaRPr lang="en-US" sz="2800" dirty="0"/>
              </a:p>
            </p:txBody>
          </p:sp>
        </mc:Choice>
        <mc:Fallback>
          <p:sp>
            <p:nvSpPr>
              <p:cNvPr id="5" name="Content Placeholder 4">
                <a:extLst>
                  <a:ext uri="{FF2B5EF4-FFF2-40B4-BE49-F238E27FC236}">
                    <a16:creationId xmlns:a16="http://schemas.microsoft.com/office/drawing/2014/main" id="{8A71124C-CCE4-B82C-CD50-909C173670D0}"/>
                  </a:ext>
                </a:extLst>
              </p:cNvPr>
              <p:cNvSpPr>
                <a:spLocks noGrp="1" noRot="1" noChangeAspect="1" noMove="1" noResize="1" noEditPoints="1" noAdjustHandles="1" noChangeArrowheads="1" noChangeShapeType="1" noTextEdit="1"/>
              </p:cNvSpPr>
              <p:nvPr>
                <p:ph idx="1"/>
              </p:nvPr>
            </p:nvSpPr>
            <p:spPr>
              <a:xfrm>
                <a:off x="372533" y="1101970"/>
                <a:ext cx="8387645" cy="5445586"/>
              </a:xfrm>
              <a:blipFill>
                <a:blip r:embed="rId2"/>
                <a:stretch>
                  <a:fillRect l="-1090" t="-896" r="-1672"/>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2F439A9F-81B8-F66C-C9AC-1AC30DA38529}"/>
              </a:ext>
            </a:extLst>
          </p:cNvPr>
          <p:cNvSpPr>
            <a:spLocks noGrp="1"/>
          </p:cNvSpPr>
          <p:nvPr>
            <p:ph type="sldNum" sz="quarter" idx="10"/>
          </p:nvPr>
        </p:nvSpPr>
        <p:spPr/>
        <p:txBody>
          <a:bodyPr/>
          <a:lstStyle/>
          <a:p>
            <a:fld id="{C5DB56EC-E142-4263-99D2-5B737B5C9F29}" type="slidenum">
              <a:rPr lang="en-US" smtClean="0"/>
              <a:pPr/>
              <a:t>8</a:t>
            </a:fld>
            <a:endParaRPr lang="en-US" b="1" dirty="0"/>
          </a:p>
        </p:txBody>
      </p:sp>
    </p:spTree>
    <p:extLst>
      <p:ext uri="{BB962C8B-B14F-4D97-AF65-F5344CB8AC3E}">
        <p14:creationId xmlns:p14="http://schemas.microsoft.com/office/powerpoint/2010/main" val="3414410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C4864A-3242-257B-2DE4-65D242CC4F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9DD3BA-93DC-3515-21B9-8E09B21555F7}"/>
              </a:ext>
            </a:extLst>
          </p:cNvPr>
          <p:cNvSpPr>
            <a:spLocks noGrp="1"/>
          </p:cNvSpPr>
          <p:nvPr>
            <p:ph type="title"/>
          </p:nvPr>
        </p:nvSpPr>
        <p:spPr>
          <a:xfrm>
            <a:off x="372533" y="88412"/>
            <a:ext cx="8421512" cy="830997"/>
          </a:xfrm>
        </p:spPr>
        <p:txBody>
          <a:bodyPr/>
          <a:lstStyle/>
          <a:p>
            <a:r>
              <a:rPr lang="en-US" dirty="0"/>
              <a:t>Gamma Radiation</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9A691BB0-8DA9-D526-F042-F4B7C27323C3}"/>
                  </a:ext>
                </a:extLst>
              </p:cNvPr>
              <p:cNvSpPr>
                <a:spLocks noGrp="1"/>
              </p:cNvSpPr>
              <p:nvPr>
                <p:ph idx="1"/>
              </p:nvPr>
            </p:nvSpPr>
            <p:spPr>
              <a:xfrm>
                <a:off x="372533" y="984739"/>
                <a:ext cx="8387645" cy="5634892"/>
              </a:xfrm>
            </p:spPr>
            <p:txBody>
              <a:bodyPr/>
              <a:lstStyle/>
              <a:p>
                <a:r>
                  <a:rPr lang="en-US" sz="2000" dirty="0"/>
                  <a:t>Alpha and beta decay are particles, having mass of a helium nucleus or at least an electron</a:t>
                </a:r>
              </a:p>
              <a:p>
                <a:r>
                  <a:rPr lang="en-US" sz="2000" b="1" dirty="0">
                    <a:solidFill>
                      <a:srgbClr val="00FF00"/>
                    </a:solidFill>
                  </a:rPr>
                  <a:t>Gamma rays </a:t>
                </a:r>
                <a:r>
                  <a:rPr lang="en-US" sz="2000" dirty="0"/>
                  <a:t>are </a:t>
                </a:r>
                <a:r>
                  <a:rPr lang="en-US" sz="2000" dirty="0">
                    <a:solidFill>
                      <a:schemeClr val="accent1">
                        <a:lumMod val="60000"/>
                        <a:lumOff val="40000"/>
                      </a:schemeClr>
                    </a:solidFill>
                  </a:rPr>
                  <a:t>photons</a:t>
                </a:r>
                <a:r>
                  <a:rPr lang="en-US" sz="2000" dirty="0"/>
                  <a:t>, part of the same electromagnetic radiation spectrum as </a:t>
                </a:r>
                <a:r>
                  <a:rPr lang="en-US" sz="2000" dirty="0">
                    <a:solidFill>
                      <a:schemeClr val="accent1">
                        <a:lumMod val="60000"/>
                        <a:lumOff val="40000"/>
                      </a:schemeClr>
                    </a:solidFill>
                  </a:rPr>
                  <a:t>visible light</a:t>
                </a:r>
                <a:r>
                  <a:rPr lang="en-US" sz="2000" dirty="0"/>
                  <a:t>, </a:t>
                </a:r>
                <a:r>
                  <a:rPr lang="en-US" sz="2000" dirty="0">
                    <a:solidFill>
                      <a:schemeClr val="accent1">
                        <a:lumMod val="60000"/>
                        <a:lumOff val="40000"/>
                      </a:schemeClr>
                    </a:solidFill>
                  </a:rPr>
                  <a:t>ultraviolet</a:t>
                </a:r>
                <a:r>
                  <a:rPr lang="en-US" sz="2000" dirty="0"/>
                  <a:t>, </a:t>
                </a:r>
                <a:r>
                  <a:rPr lang="en-US" sz="2000" dirty="0">
                    <a:solidFill>
                      <a:schemeClr val="accent1">
                        <a:lumMod val="60000"/>
                        <a:lumOff val="40000"/>
                      </a:schemeClr>
                    </a:solidFill>
                  </a:rPr>
                  <a:t>x-rays</a:t>
                </a:r>
                <a:r>
                  <a:rPr lang="en-US" sz="2000" dirty="0"/>
                  <a:t>, </a:t>
                </a:r>
                <a:r>
                  <a:rPr lang="en-US" sz="2000" dirty="0">
                    <a:solidFill>
                      <a:schemeClr val="accent1">
                        <a:lumMod val="60000"/>
                        <a:lumOff val="40000"/>
                      </a:schemeClr>
                    </a:solidFill>
                  </a:rPr>
                  <a:t>infrared</a:t>
                </a:r>
                <a:r>
                  <a:rPr lang="en-US" sz="2000" dirty="0"/>
                  <a:t>, </a:t>
                </a:r>
                <a:r>
                  <a:rPr lang="en-US" sz="2000" dirty="0">
                    <a:solidFill>
                      <a:schemeClr val="accent1">
                        <a:lumMod val="60000"/>
                        <a:lumOff val="40000"/>
                      </a:schemeClr>
                    </a:solidFill>
                  </a:rPr>
                  <a:t>microwave</a:t>
                </a:r>
                <a:r>
                  <a:rPr lang="en-US" sz="2000" dirty="0"/>
                  <a:t>, and </a:t>
                </a:r>
                <a:r>
                  <a:rPr lang="en-US" sz="2000" dirty="0">
                    <a:solidFill>
                      <a:schemeClr val="accent1">
                        <a:lumMod val="60000"/>
                        <a:lumOff val="40000"/>
                      </a:schemeClr>
                    </a:solidFill>
                  </a:rPr>
                  <a:t>radio</a:t>
                </a:r>
                <a:r>
                  <a:rPr lang="en-US" sz="2000" dirty="0"/>
                  <a:t> waves</a:t>
                </a:r>
              </a:p>
              <a:p>
                <a:r>
                  <a:rPr lang="en-US" sz="2000" dirty="0"/>
                  <a:t>In the alpha decay of U-238 process, this actually was accompanied by emission of two gamma rays of different energies:</a:t>
                </a:r>
              </a:p>
              <a:p>
                <a:pPr marL="0" indent="0">
                  <a:buNone/>
                </a:pPr>
                <a14:m>
                  <m:oMath xmlns:m="http://schemas.openxmlformats.org/officeDocument/2006/math">
                    <m:sPre>
                      <m:sPrePr>
                        <m:ctrlPr>
                          <a:rPr lang="en-US" i="1" smtClean="0">
                            <a:solidFill>
                              <a:srgbClr val="FFC000"/>
                            </a:solidFill>
                            <a:latin typeface="Cambria Math" panose="02040503050406030204" pitchFamily="18" charset="0"/>
                          </a:rPr>
                        </m:ctrlPr>
                      </m:sPrePr>
                      <m:sub>
                        <m:r>
                          <a:rPr lang="en-US" i="1">
                            <a:solidFill>
                              <a:srgbClr val="FFC000"/>
                            </a:solidFill>
                            <a:latin typeface="Cambria Math" panose="02040503050406030204" pitchFamily="18" charset="0"/>
                          </a:rPr>
                          <m:t>9</m:t>
                        </m:r>
                        <m:r>
                          <a:rPr lang="en-US" b="0" i="1" smtClean="0">
                            <a:solidFill>
                              <a:srgbClr val="FFC000"/>
                            </a:solidFill>
                            <a:latin typeface="Cambria Math" panose="02040503050406030204" pitchFamily="18" charset="0"/>
                          </a:rPr>
                          <m:t>2</m:t>
                        </m:r>
                      </m:sub>
                      <m:sup>
                        <m:r>
                          <a:rPr lang="en-US" i="1">
                            <a:solidFill>
                              <a:srgbClr val="FFC000"/>
                            </a:solidFill>
                            <a:latin typeface="Cambria Math" panose="02040503050406030204" pitchFamily="18" charset="0"/>
                          </a:rPr>
                          <m:t>23</m:t>
                        </m:r>
                        <m:r>
                          <a:rPr lang="en-US" b="0" i="1" smtClean="0">
                            <a:solidFill>
                              <a:srgbClr val="FFC000"/>
                            </a:solidFill>
                            <a:latin typeface="Cambria Math" panose="02040503050406030204" pitchFamily="18" charset="0"/>
                          </a:rPr>
                          <m:t>8</m:t>
                        </m:r>
                      </m:sup>
                      <m:e>
                        <m:r>
                          <m:rPr>
                            <m:sty m:val="p"/>
                          </m:rPr>
                          <a:rPr lang="en-US" b="0" i="0" smtClean="0">
                            <a:solidFill>
                              <a:srgbClr val="FFC000"/>
                            </a:solidFill>
                            <a:latin typeface="Cambria Math" panose="02040503050406030204" pitchFamily="18" charset="0"/>
                          </a:rPr>
                          <m:t>U</m:t>
                        </m:r>
                      </m:e>
                    </m:sPre>
                    <m:r>
                      <a:rPr lang="en-US" i="1">
                        <a:solidFill>
                          <a:srgbClr val="FFC000"/>
                        </a:solidFill>
                        <a:latin typeface="Cambria Math" panose="02040503050406030204" pitchFamily="18" charset="0"/>
                        <a:ea typeface="Cambria Math" panose="02040503050406030204" pitchFamily="18" charset="0"/>
                      </a:rPr>
                      <m:t>→</m:t>
                    </m:r>
                    <m:sPre>
                      <m:sPrePr>
                        <m:ctrlPr>
                          <a:rPr lang="en-US" i="1">
                            <a:solidFill>
                              <a:srgbClr val="FFC000"/>
                            </a:solidFill>
                            <a:latin typeface="Cambria Math" panose="02040503050406030204" pitchFamily="18" charset="0"/>
                          </a:rPr>
                        </m:ctrlPr>
                      </m:sPrePr>
                      <m:sub>
                        <m:r>
                          <a:rPr lang="en-US" i="1">
                            <a:solidFill>
                              <a:srgbClr val="FFC000"/>
                            </a:solidFill>
                            <a:latin typeface="Cambria Math" panose="02040503050406030204" pitchFamily="18" charset="0"/>
                          </a:rPr>
                          <m:t>2</m:t>
                        </m:r>
                      </m:sub>
                      <m:sup>
                        <m:r>
                          <a:rPr lang="en-US" i="1">
                            <a:solidFill>
                              <a:srgbClr val="FFC000"/>
                            </a:solidFill>
                            <a:latin typeface="Cambria Math" panose="02040503050406030204" pitchFamily="18" charset="0"/>
                          </a:rPr>
                          <m:t>4</m:t>
                        </m:r>
                      </m:sup>
                      <m:e>
                        <m:r>
                          <m:rPr>
                            <m:sty m:val="p"/>
                          </m:rPr>
                          <a:rPr lang="en-US">
                            <a:solidFill>
                              <a:srgbClr val="FFC000"/>
                            </a:solidFill>
                            <a:latin typeface="Cambria Math" panose="02040503050406030204" pitchFamily="18" charset="0"/>
                          </a:rPr>
                          <m:t>He</m:t>
                        </m:r>
                      </m:e>
                    </m:sPre>
                    <m:r>
                      <a:rPr lang="en-US" i="1">
                        <a:solidFill>
                          <a:srgbClr val="FFC000"/>
                        </a:solidFill>
                        <a:latin typeface="Cambria Math" panose="02040503050406030204" pitchFamily="18" charset="0"/>
                      </a:rPr>
                      <m:t>+</m:t>
                    </m:r>
                    <m:sPre>
                      <m:sPrePr>
                        <m:ctrlPr>
                          <a:rPr lang="en-US" i="1">
                            <a:solidFill>
                              <a:srgbClr val="FFC000"/>
                            </a:solidFill>
                            <a:latin typeface="Cambria Math" panose="02040503050406030204" pitchFamily="18" charset="0"/>
                          </a:rPr>
                        </m:ctrlPr>
                      </m:sPrePr>
                      <m:sub>
                        <m:r>
                          <a:rPr lang="en-US" b="0" i="0" smtClean="0">
                            <a:solidFill>
                              <a:srgbClr val="FFC000"/>
                            </a:solidFill>
                            <a:latin typeface="Cambria Math" panose="02040503050406030204" pitchFamily="18" charset="0"/>
                          </a:rPr>
                          <m:t>90</m:t>
                        </m:r>
                      </m:sub>
                      <m:sup>
                        <m:r>
                          <a:rPr lang="en-US">
                            <a:solidFill>
                              <a:srgbClr val="FFC000"/>
                            </a:solidFill>
                            <a:latin typeface="Cambria Math" panose="02040503050406030204" pitchFamily="18" charset="0"/>
                          </a:rPr>
                          <m:t>2</m:t>
                        </m:r>
                        <m:r>
                          <a:rPr lang="en-US" b="0" i="0" smtClean="0">
                            <a:solidFill>
                              <a:srgbClr val="FFC000"/>
                            </a:solidFill>
                            <a:latin typeface="Cambria Math" panose="02040503050406030204" pitchFamily="18" charset="0"/>
                          </a:rPr>
                          <m:t>34</m:t>
                        </m:r>
                      </m:sup>
                      <m:e>
                        <m:r>
                          <m:rPr>
                            <m:sty m:val="p"/>
                          </m:rPr>
                          <a:rPr lang="en-US" b="0" i="0" smtClean="0">
                            <a:solidFill>
                              <a:srgbClr val="FFC000"/>
                            </a:solidFill>
                            <a:latin typeface="Cambria Math" panose="02040503050406030204" pitchFamily="18" charset="0"/>
                          </a:rPr>
                          <m:t>Th</m:t>
                        </m:r>
                      </m:e>
                    </m:sPre>
                    <m:r>
                      <a:rPr lang="en-US" b="0" i="1" smtClean="0">
                        <a:solidFill>
                          <a:srgbClr val="FFC000"/>
                        </a:solidFill>
                        <a:latin typeface="Cambria Math" panose="02040503050406030204" pitchFamily="18" charset="0"/>
                      </a:rPr>
                      <m:t>+2</m:t>
                    </m:r>
                  </m:oMath>
                </a14:m>
                <a:r>
                  <a:rPr lang="en-US" sz="2000" dirty="0">
                    <a:solidFill>
                      <a:srgbClr val="FFC000"/>
                    </a:solidFill>
                  </a:rPr>
                  <a:t> </a:t>
                </a:r>
                <a14:m>
                  <m:oMath xmlns:m="http://schemas.openxmlformats.org/officeDocument/2006/math">
                    <m:sPre>
                      <m:sPrePr>
                        <m:ctrlPr>
                          <a:rPr lang="en-US" sz="2000" i="1">
                            <a:solidFill>
                              <a:srgbClr val="FFC000"/>
                            </a:solidFill>
                            <a:latin typeface="Cambria Math" panose="02040503050406030204" pitchFamily="18" charset="0"/>
                          </a:rPr>
                        </m:ctrlPr>
                      </m:sPrePr>
                      <m:sub>
                        <m:r>
                          <a:rPr lang="en-US" sz="2000">
                            <a:solidFill>
                              <a:srgbClr val="FFC000"/>
                            </a:solidFill>
                            <a:latin typeface="Cambria Math" panose="02040503050406030204" pitchFamily="18" charset="0"/>
                          </a:rPr>
                          <m:t>0</m:t>
                        </m:r>
                      </m:sub>
                      <m:sup>
                        <m:r>
                          <a:rPr lang="en-US" sz="2000" b="0" i="0" smtClean="0">
                            <a:solidFill>
                              <a:srgbClr val="FFC000"/>
                            </a:solidFill>
                            <a:latin typeface="Cambria Math" panose="02040503050406030204" pitchFamily="18" charset="0"/>
                          </a:rPr>
                          <m:t>0</m:t>
                        </m:r>
                      </m:sup>
                      <m:e>
                        <m:r>
                          <m:rPr>
                            <m:sty m:val="p"/>
                          </m:rPr>
                          <a:rPr lang="el-GR" sz="2000" b="0" i="1" smtClean="0">
                            <a:solidFill>
                              <a:srgbClr val="FFC000"/>
                            </a:solidFill>
                            <a:latin typeface="Cambria Math" panose="02040503050406030204" pitchFamily="18" charset="0"/>
                            <a:ea typeface="Cambria Math" panose="02040503050406030204" pitchFamily="18" charset="0"/>
                          </a:rPr>
                          <m:t>γ</m:t>
                        </m:r>
                      </m:e>
                    </m:sPre>
                  </m:oMath>
                </a14:m>
                <a:endParaRPr lang="en-US" sz="2000" dirty="0">
                  <a:latin typeface="Verdana (Body)"/>
                </a:endParaRPr>
              </a:p>
              <a:p>
                <a:r>
                  <a:rPr lang="en-US" sz="2000" dirty="0"/>
                  <a:t>In fact, all nuclear decay</a:t>
                </a:r>
                <a:br>
                  <a:rPr lang="en-US" sz="2000" dirty="0"/>
                </a:br>
                <a:r>
                  <a:rPr lang="en-US" sz="2000" dirty="0"/>
                  <a:t>reactions shown for alpha</a:t>
                </a:r>
                <a:br>
                  <a:rPr lang="en-US" sz="2000" dirty="0"/>
                </a:br>
                <a:r>
                  <a:rPr lang="en-US" sz="2000" dirty="0"/>
                  <a:t>and beta decay include</a:t>
                </a:r>
                <a:br>
                  <a:rPr lang="en-US" sz="2000" dirty="0"/>
                </a:br>
                <a:r>
                  <a:rPr lang="en-US" sz="2000" dirty="0"/>
                  <a:t>emitted gamma radiation</a:t>
                </a:r>
              </a:p>
            </p:txBody>
          </p:sp>
        </mc:Choice>
        <mc:Fallback>
          <p:sp>
            <p:nvSpPr>
              <p:cNvPr id="5" name="Content Placeholder 4">
                <a:extLst>
                  <a:ext uri="{FF2B5EF4-FFF2-40B4-BE49-F238E27FC236}">
                    <a16:creationId xmlns:a16="http://schemas.microsoft.com/office/drawing/2014/main" id="{9A691BB0-8DA9-D526-F042-F4B7C27323C3}"/>
                  </a:ext>
                </a:extLst>
              </p:cNvPr>
              <p:cNvSpPr>
                <a:spLocks noGrp="1" noRot="1" noChangeAspect="1" noMove="1" noResize="1" noEditPoints="1" noAdjustHandles="1" noChangeArrowheads="1" noChangeShapeType="1" noTextEdit="1"/>
              </p:cNvSpPr>
              <p:nvPr>
                <p:ph idx="1"/>
              </p:nvPr>
            </p:nvSpPr>
            <p:spPr>
              <a:xfrm>
                <a:off x="372533" y="984739"/>
                <a:ext cx="8387645" cy="5634892"/>
              </a:xfrm>
              <a:blipFill>
                <a:blip r:embed="rId2"/>
                <a:stretch>
                  <a:fillRect l="-799" t="-758" r="-581"/>
                </a:stretch>
              </a:blipFill>
            </p:spPr>
            <p:txBody>
              <a:bodyPr/>
              <a:lstStyle/>
              <a:p>
                <a:r>
                  <a:rPr lang="en-US">
                    <a:noFill/>
                  </a:rPr>
                  <a:t> </a:t>
                </a:r>
              </a:p>
            </p:txBody>
          </p:sp>
        </mc:Fallback>
      </mc:AlternateContent>
      <p:sp>
        <p:nvSpPr>
          <p:cNvPr id="9" name="Slide Number Placeholder 8">
            <a:extLst>
              <a:ext uri="{FF2B5EF4-FFF2-40B4-BE49-F238E27FC236}">
                <a16:creationId xmlns:a16="http://schemas.microsoft.com/office/drawing/2014/main" id="{3E4AB877-C934-39B3-923D-4CC573D80C65}"/>
              </a:ext>
            </a:extLst>
          </p:cNvPr>
          <p:cNvSpPr>
            <a:spLocks noGrp="1"/>
          </p:cNvSpPr>
          <p:nvPr>
            <p:ph type="sldNum" sz="quarter" idx="10"/>
          </p:nvPr>
        </p:nvSpPr>
        <p:spPr/>
        <p:txBody>
          <a:bodyPr/>
          <a:lstStyle/>
          <a:p>
            <a:fld id="{C5DB56EC-E142-4263-99D2-5B737B5C9F29}" type="slidenum">
              <a:rPr lang="en-US" smtClean="0"/>
              <a:pPr/>
              <a:t>9</a:t>
            </a:fld>
            <a:endParaRPr lang="en-US" b="1" dirty="0"/>
          </a:p>
        </p:txBody>
      </p:sp>
      <p:pic>
        <p:nvPicPr>
          <p:cNvPr id="1026" name="Picture 2">
            <a:extLst>
              <a:ext uri="{FF2B5EF4-FFF2-40B4-BE49-F238E27FC236}">
                <a16:creationId xmlns:a16="http://schemas.microsoft.com/office/drawing/2014/main" id="{1B2BFBCA-9B17-5E90-BBD7-84066FBE332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137" y="3509108"/>
            <a:ext cx="4736121" cy="2664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806819"/>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31368</TotalTime>
  <Words>2800</Words>
  <Application>Microsoft Office PowerPoint</Application>
  <PresentationFormat>On-screen Show (4:3)</PresentationFormat>
  <Paragraphs>226</Paragraphs>
  <Slides>32</Slides>
  <Notes>1</Notes>
  <HiddenSlides>0</HiddenSlides>
  <MMClips>1</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32</vt:i4>
      </vt:variant>
    </vt:vector>
  </HeadingPairs>
  <TitlesOfParts>
    <vt:vector size="44" baseType="lpstr">
      <vt:lpstr>Arial</vt:lpstr>
      <vt:lpstr>Cambria</vt:lpstr>
      <vt:lpstr>Cambria Math</vt:lpstr>
      <vt:lpstr>Courier New</vt:lpstr>
      <vt:lpstr>Symbol</vt:lpstr>
      <vt:lpstr>Tahoma</vt:lpstr>
      <vt:lpstr>Times New Roman</vt:lpstr>
      <vt:lpstr>Verdana</vt:lpstr>
      <vt:lpstr>Verdana (Body)</vt:lpstr>
      <vt:lpstr>Wingdings</vt:lpstr>
      <vt:lpstr>Light-on-dark-standard-presentation</vt:lpstr>
      <vt:lpstr>Microsoft Excel Worksheet</vt:lpstr>
      <vt:lpstr>Introductory General Chemistry</vt:lpstr>
      <vt:lpstr>PowerPoint Presentation</vt:lpstr>
      <vt:lpstr>Discovery of  Radioactivity</vt:lpstr>
      <vt:lpstr>Nuclear Binding Energy</vt:lpstr>
      <vt:lpstr>Alpha, Beta, Gamma Radioactivity</vt:lpstr>
      <vt:lpstr>Ionization versus Penetrating Power</vt:lpstr>
      <vt:lpstr>Alpha Decay</vt:lpstr>
      <vt:lpstr>Beta Decay</vt:lpstr>
      <vt:lpstr>Gamma Radiation</vt:lpstr>
      <vt:lpstr>Summary</vt:lpstr>
      <vt:lpstr>“Nuclear Accounting”</vt:lpstr>
      <vt:lpstr>A Series of Decay</vt:lpstr>
      <vt:lpstr>Half-Life</vt:lpstr>
      <vt:lpstr>Half-Life</vt:lpstr>
      <vt:lpstr>Half-Life</vt:lpstr>
      <vt:lpstr>Detecting Radioactivity</vt:lpstr>
      <vt:lpstr>Radiometric Dating</vt:lpstr>
      <vt:lpstr>Atomic Fission &amp; Fusion</vt:lpstr>
      <vt:lpstr>Fission Chain Reaction</vt:lpstr>
      <vt:lpstr>Nuclear-Generated Electrical Energy</vt:lpstr>
      <vt:lpstr>Elements of Controlling Fission</vt:lpstr>
      <vt:lpstr>Fusion </vt:lpstr>
      <vt:lpstr>Radiation Affecting Life</vt:lpstr>
      <vt:lpstr>Ionizing Radiation</vt:lpstr>
      <vt:lpstr>Radiation Exposure Biological Effects</vt:lpstr>
      <vt:lpstr>Radon (Rn-222)</vt:lpstr>
      <vt:lpstr>Detecting Radioactivity</vt:lpstr>
      <vt:lpstr>Measuring Radioactivity</vt:lpstr>
      <vt:lpstr>Long-Term Radiation Exposure</vt:lpstr>
      <vt:lpstr>Nuclear Medicine</vt:lpstr>
      <vt:lpstr>Positron Emission Tomography (PET)</vt:lpstr>
      <vt:lpstr>External Beam Therapy (EBT)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1118</cp:revision>
  <cp:lastPrinted>2016-03-14T04:22:58Z</cp:lastPrinted>
  <dcterms:created xsi:type="dcterms:W3CDTF">2005-12-08T13:54:14Z</dcterms:created>
  <dcterms:modified xsi:type="dcterms:W3CDTF">2025-11-16T17:08:28Z</dcterms:modified>
</cp:coreProperties>
</file>